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368" r:id="rId2"/>
    <p:sldId id="434" r:id="rId3"/>
    <p:sldId id="575" r:id="rId4"/>
    <p:sldId id="470" r:id="rId5"/>
    <p:sldId id="482" r:id="rId6"/>
    <p:sldId id="483" r:id="rId7"/>
    <p:sldId id="484" r:id="rId8"/>
    <p:sldId id="475" r:id="rId9"/>
    <p:sldId id="513" r:id="rId10"/>
    <p:sldId id="578" r:id="rId11"/>
    <p:sldId id="496" r:id="rId12"/>
    <p:sldId id="497" r:id="rId13"/>
    <p:sldId id="499" r:id="rId14"/>
    <p:sldId id="500" r:id="rId15"/>
    <p:sldId id="501" r:id="rId16"/>
    <p:sldId id="502" r:id="rId17"/>
    <p:sldId id="503" r:id="rId18"/>
    <p:sldId id="492" r:id="rId19"/>
    <p:sldId id="506" r:id="rId20"/>
    <p:sldId id="476" r:id="rId21"/>
    <p:sldId id="486" r:id="rId22"/>
    <p:sldId id="477" r:id="rId23"/>
    <p:sldId id="487" r:id="rId24"/>
    <p:sldId id="478" r:id="rId25"/>
    <p:sldId id="488" r:id="rId26"/>
    <p:sldId id="479" r:id="rId27"/>
    <p:sldId id="507" r:id="rId28"/>
    <p:sldId id="509" r:id="rId29"/>
    <p:sldId id="510" r:id="rId30"/>
    <p:sldId id="511" r:id="rId31"/>
    <p:sldId id="489" r:id="rId32"/>
    <p:sldId id="512" r:id="rId33"/>
    <p:sldId id="515" r:id="rId34"/>
    <p:sldId id="516" r:id="rId35"/>
    <p:sldId id="517" r:id="rId36"/>
    <p:sldId id="518" r:id="rId37"/>
    <p:sldId id="519" r:id="rId38"/>
    <p:sldId id="520" r:id="rId39"/>
    <p:sldId id="525" r:id="rId40"/>
    <p:sldId id="524" r:id="rId41"/>
    <p:sldId id="577" r:id="rId42"/>
    <p:sldId id="526" r:id="rId43"/>
    <p:sldId id="527" r:id="rId44"/>
    <p:sldId id="490" r:id="rId45"/>
    <p:sldId id="491" r:id="rId46"/>
    <p:sldId id="528" r:id="rId47"/>
    <p:sldId id="529" r:id="rId48"/>
    <p:sldId id="530" r:id="rId49"/>
    <p:sldId id="531" r:id="rId50"/>
    <p:sldId id="532" r:id="rId51"/>
    <p:sldId id="533" r:id="rId52"/>
    <p:sldId id="534" r:id="rId53"/>
    <p:sldId id="481" r:id="rId54"/>
    <p:sldId id="539" r:id="rId55"/>
    <p:sldId id="540" r:id="rId56"/>
    <p:sldId id="535" r:id="rId57"/>
    <p:sldId id="541" r:id="rId58"/>
    <p:sldId id="542" r:id="rId59"/>
    <p:sldId id="536" r:id="rId60"/>
    <p:sldId id="543" r:id="rId61"/>
    <p:sldId id="538" r:id="rId62"/>
    <p:sldId id="576" r:id="rId63"/>
    <p:sldId id="544" r:id="rId64"/>
    <p:sldId id="547" r:id="rId65"/>
    <p:sldId id="548" r:id="rId66"/>
    <p:sldId id="549" r:id="rId67"/>
    <p:sldId id="550" r:id="rId68"/>
    <p:sldId id="551" r:id="rId69"/>
    <p:sldId id="552" r:id="rId70"/>
    <p:sldId id="553" r:id="rId71"/>
    <p:sldId id="573" r:id="rId72"/>
  </p:sldIdLst>
  <p:sldSz cx="9144000" cy="6858000" type="screen4x3"/>
  <p:notesSz cx="10020300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AD29"/>
    <a:srgbClr val="0404E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9" autoAdjust="0"/>
  </p:normalViewPr>
  <p:slideViewPr>
    <p:cSldViewPr>
      <p:cViewPr varScale="1">
        <p:scale>
          <a:sx n="62" d="100"/>
          <a:sy n="62" d="100"/>
        </p:scale>
        <p:origin x="-151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6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471EC3B-37D4-48CA-AF7B-E0FEE2FAA16E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05E71D2-DE28-44B5-BC74-5FFCB478684F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18E3743-2CA4-43FC-88A1-61E34F358253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030" y="3271878"/>
            <a:ext cx="8016240" cy="3099673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1D57F99-3716-4E45-92FC-4BC5339725C1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57F99-3716-4E45-92FC-4BC5339725C1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hangingPunct="0"/>
            <a:r>
              <a:rPr lang="pt-BR" sz="1300" dirty="0" smtClean="0"/>
              <a:t>Quem é esta besta?  Ela é o </a:t>
            </a:r>
            <a:r>
              <a:rPr lang="pt-BR" sz="1300" dirty="0" err="1" smtClean="0"/>
              <a:t>Anti-Cristo</a:t>
            </a:r>
            <a:r>
              <a:rPr lang="pt-BR" sz="1300" dirty="0" smtClean="0"/>
              <a:t>, o mesmo de II Tess. 2:3-12.  Porque a palavra "</a:t>
            </a:r>
            <a:r>
              <a:rPr lang="pt-BR" sz="1300" i="1" dirty="0" smtClean="0"/>
              <a:t>besta</a:t>
            </a:r>
            <a:r>
              <a:rPr lang="pt-BR" sz="1300" dirty="0" smtClean="0"/>
              <a:t>" é usada com referência a esta pessoa?  Como um animal que não tem a consciência virada para Deus, o </a:t>
            </a:r>
            <a:r>
              <a:rPr lang="pt-BR" sz="1300" dirty="0" err="1" smtClean="0"/>
              <a:t>Anti-Cristo</a:t>
            </a:r>
            <a:r>
              <a:rPr lang="pt-BR" sz="1300" dirty="0" smtClean="0"/>
              <a:t> vai agir sem sentir a responsabilidade para com Deus.  A palavra "</a:t>
            </a:r>
            <a:r>
              <a:rPr lang="pt-BR" sz="1300" i="1" dirty="0" smtClean="0"/>
              <a:t>besta</a:t>
            </a:r>
            <a:r>
              <a:rPr lang="pt-BR" sz="1300" dirty="0" smtClean="0"/>
              <a:t>" neste capítulo não é </a:t>
            </a:r>
            <a:r>
              <a:rPr lang="pt-BR" sz="1300" i="1" dirty="0" smtClean="0"/>
              <a:t>zoom</a:t>
            </a:r>
            <a:r>
              <a:rPr lang="pt-BR" sz="1300" dirty="0" smtClean="0"/>
              <a:t> ("o que vive"), como no capítulo 4), mas, </a:t>
            </a:r>
            <a:r>
              <a:rPr lang="pt-BR" sz="1300" i="1" dirty="0" err="1" smtClean="0"/>
              <a:t>therion</a:t>
            </a:r>
            <a:r>
              <a:rPr lang="pt-BR" sz="1300" dirty="0" smtClean="0"/>
              <a:t> ("besta selvagem"), e portanto descreve o reino de terror bestial, demoníaco e vingativo da parte das duas bestas. 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Mas quem é este </a:t>
            </a:r>
            <a:r>
              <a:rPr lang="pt-BR" sz="1300" dirty="0" err="1" smtClean="0"/>
              <a:t>Anti-Cristo</a:t>
            </a:r>
            <a:r>
              <a:rPr lang="pt-BR" sz="1300" dirty="0" smtClean="0"/>
              <a:t>?  Não devemos perder de vista o fato de que esta besta é uma pessoa real, e não meramente um princípio ou força.  Mais prova deste fato é sua presença no lago de fogo (19:20, 20:10).  Desde que sobe do mar, um símbolo das nações (Isa. 57:20, Apo. 17:15 e Dan. 7:2-3) e de uma grande multidão (Gên. 22:17), muitos creem que ele será um gentio.  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Nomes de blasfêmias sobre sua cabeça, ou cabeças, falam de seu desafio total contra Deus.  Títulos blasfemos assumidos pelos imperadores romanos do primeiro e segundo séculos (e de certos líderes romanos que vieram depois) são os precursores dos nomes que a besta ostentará com orgulho.  Nero, por exemplo, é saudado como "o eterno".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Apocalipse 17:9-12 nos dá uma explicação do simbolismo neste capítulo (veja este trecho para mais detalhes):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* As 7 cabeças   		=	Apocalipse 17:9 diz que as sete cabeças são sete montes (a cidade de Roma), e também sete reis (os sete impérios mundiais de Egito, Assíria, Babilônia, Medo-Pérsio, Grécia, Roma, e Roma Revivificada).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* Os 10 chifres  		=	Representam dez poderes.  Apocalipse 17:12 diz que os dez chifres são dez reis.  Em Daniel 2 a estátua tem dez dedos nos pés, em Daniel 7 a besta tem dez chifres, que são dez reis (vs. 24).  A besta sairá de entre dez nações ou uma confederação de dez nações. (Talvez um desenvolvimento do Mercado Comum Europeu.)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* As 10 diademas		=	Uma diadema é coroa de rei.  Isso mostra a autoridade destes reis.  Porque em Apo. 12:3 só fala de 7 diademas, e não dez?  Em Daniel 7:8 diz que dos dez chifres, três serão arranca­dos, ficando apenas sete.  Apocalipse 17:11 diz que a besta é o oitavo rei.  Daniel 7:8 diz que após os três chifres serem arran­cados, sobe outro, que é o oitavo.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Pela ligação com os três animais, todos citados em Dan. 7:1-7, entendemos também, que a besta se trata do Império Romano Revivificado.  Conforme Daniel 7 o Império Romano estará em evidência na segunda vinda de Cristo.  O Império Romano desapareceu </a:t>
            </a:r>
            <a:r>
              <a:rPr lang="pt-BR" sz="1300" dirty="0" err="1" smtClean="0"/>
              <a:t>históricamente</a:t>
            </a:r>
            <a:r>
              <a:rPr lang="pt-BR" sz="1300" dirty="0" smtClean="0"/>
              <a:t>, em parte pelo menos.  Como estará em evidência por ocasião na segunda vinda de Cristo somos obrigados a crer que ele Ressurgirá no tempo do fim.  A descrição da besta neste texto e em outros de Apocalipse mostra que isso é verdade.  A ordem em Daniel 7 é inversa do que aqui.  Isso é porque Daniel olha para o futuro dos séculos, João olha para o passado.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* Leopardo	=	Grécia (Dan. 7:6):  Mostra a rapidez das suas conquistas. </a:t>
            </a:r>
            <a:endParaRPr lang="en-US" sz="1300" dirty="0" smtClean="0"/>
          </a:p>
          <a:p>
            <a:pPr hangingPunct="0"/>
            <a:r>
              <a:rPr lang="pt-BR" sz="1300" dirty="0" smtClean="0"/>
              <a:t>* Urso  		=	Medo-Persa (Dan. 7:5):  Mostra a resistência e força da besta.</a:t>
            </a:r>
            <a:endParaRPr lang="en-US" sz="1300" dirty="0" smtClean="0"/>
          </a:p>
          <a:p>
            <a:pPr hangingPunct="0"/>
            <a:r>
              <a:rPr lang="pt-BR" sz="1300" dirty="0" smtClean="0"/>
              <a:t>* Leão  		=	Babilônia (Dan. 7:4):  Mostra o poder de destruição da besta.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O Dragão simboliza Satanás, que dará o seu poder, o seu trono, e sua autoridade ao </a:t>
            </a:r>
            <a:r>
              <a:rPr lang="pt-BR" sz="1300" dirty="0" err="1" smtClean="0"/>
              <a:t>Anti-Cristo</a:t>
            </a:r>
            <a:r>
              <a:rPr lang="pt-BR" sz="1300" dirty="0" smtClean="0"/>
              <a:t>.</a:t>
            </a:r>
            <a:endParaRPr lang="en-US" sz="1300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57F99-3716-4E45-92FC-4BC5339725C1}" type="slidenum">
              <a:rPr lang="pt-BR" smtClean="0"/>
              <a:pPr/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hangingPunct="0"/>
            <a:r>
              <a:rPr lang="pt-BR" sz="1300" dirty="0" smtClean="0"/>
              <a:t>Quem é esta besta?  Ela é o </a:t>
            </a:r>
            <a:r>
              <a:rPr lang="pt-BR" sz="1300" dirty="0" err="1" smtClean="0"/>
              <a:t>Anti-Cristo</a:t>
            </a:r>
            <a:r>
              <a:rPr lang="pt-BR" sz="1300" dirty="0" smtClean="0"/>
              <a:t>, o mesmo de II Tess. 2:3-12.  Porque a palavra "</a:t>
            </a:r>
            <a:r>
              <a:rPr lang="pt-BR" sz="1300" i="1" dirty="0" smtClean="0"/>
              <a:t>besta</a:t>
            </a:r>
            <a:r>
              <a:rPr lang="pt-BR" sz="1300" dirty="0" smtClean="0"/>
              <a:t>" é usada com referência a esta pessoa?  Como um animal que não tem a consciência virada para Deus, o </a:t>
            </a:r>
            <a:r>
              <a:rPr lang="pt-BR" sz="1300" dirty="0" err="1" smtClean="0"/>
              <a:t>Anti-Cristo</a:t>
            </a:r>
            <a:r>
              <a:rPr lang="pt-BR" sz="1300" dirty="0" smtClean="0"/>
              <a:t> vai agir sem sentir a responsabilidade para com Deus.  A palavra "</a:t>
            </a:r>
            <a:r>
              <a:rPr lang="pt-BR" sz="1300" i="1" dirty="0" smtClean="0"/>
              <a:t>besta</a:t>
            </a:r>
            <a:r>
              <a:rPr lang="pt-BR" sz="1300" dirty="0" smtClean="0"/>
              <a:t>" neste capítulo não é </a:t>
            </a:r>
            <a:r>
              <a:rPr lang="pt-BR" sz="1300" i="1" dirty="0" smtClean="0"/>
              <a:t>zoom</a:t>
            </a:r>
            <a:r>
              <a:rPr lang="pt-BR" sz="1300" dirty="0" smtClean="0"/>
              <a:t> ("o que vive"), como no capítulo 4), mas, </a:t>
            </a:r>
            <a:r>
              <a:rPr lang="pt-BR" sz="1300" i="1" dirty="0" err="1" smtClean="0"/>
              <a:t>therion</a:t>
            </a:r>
            <a:r>
              <a:rPr lang="pt-BR" sz="1300" dirty="0" smtClean="0"/>
              <a:t> ("besta selvagem"), e portanto descreve o reino de terror bestial, demoníaco e vingativo da parte das duas bestas. 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Mas quem é este </a:t>
            </a:r>
            <a:r>
              <a:rPr lang="pt-BR" sz="1300" dirty="0" err="1" smtClean="0"/>
              <a:t>Anti-Cristo</a:t>
            </a:r>
            <a:r>
              <a:rPr lang="pt-BR" sz="1300" dirty="0" smtClean="0"/>
              <a:t>?  Não devemos perder de vista o fato de que esta besta é uma pessoa real, e não meramente um princípio ou força.  Mais prova deste fato é sua presença no lago de fogo (19:20, 20:10).  Desde que sobe do mar, um símbolo das nações (Isa. 57:20, Apo. 17:15 e Dan. 7:2-3) e de uma grande multidão (Gên. 22:17), muitos creem que ele será um gentio.  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Nomes de blasfêmias sobre sua cabeça, ou cabeças, falam de seu desafio total contra Deus.  Títulos blasfemos assumidos pelos imperadores romanos do primeiro e segundo séculos (e de certos líderes romanos que vieram depois) são os precursores dos nomes que a besta ostentará com orgulho.  Nero, por exemplo, é saudado como "o eterno".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Apocalipse 17:9-12 nos dá uma explicação do simbolismo neste capítulo (veja este trecho para mais detalhes):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* As 7 cabeças   		=	Apocalipse 17:9 diz que as sete cabeças são sete montes (a cidade de Roma), e também sete reis (os sete impérios mundiais de Egito, Assíria, Babilônia, Medo-Pérsio, Grécia, Roma, e Roma Revivificada).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* Os 10 chifres  		=	Representam dez poderes.  Apocalipse 17:12 diz que os dez chifres são dez reis.  Em Daniel 2 a estátua tem dez dedos nos pés, em Daniel 7 a besta tem dez chifres, que são dez reis (vs. 24).  A besta sairá de entre dez nações ou uma confederação de dez nações. (Talvez um desenvolvimento do Mercado Comum Europeu.)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* As 10 diademas		=	Uma diadema é coroa de rei.  Isso mostra a autoridade destes reis.  Porque em Apo. 12:3 só fala de 7 diademas, e não dez?  Em Daniel 7:8 diz que dos dez chifres, três serão arranca­dos, ficando apenas sete.  Apocalipse 17:11 diz que a besta é o oitavo rei.  Daniel 7:8 diz que após os três chifres serem arran­cados, sobe outro, que é o oitavo.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Pela ligação com os três animais, todos citados em Dan. 7:1-7, entendemos também, que a besta se trata do Império Romano Revivificado.  Conforme Daniel 7 o Império Romano estará em evidência na segunda vinda de Cristo.  O Império Romano desapareceu </a:t>
            </a:r>
            <a:r>
              <a:rPr lang="pt-BR" sz="1300" dirty="0" err="1" smtClean="0"/>
              <a:t>históricamente</a:t>
            </a:r>
            <a:r>
              <a:rPr lang="pt-BR" sz="1300" dirty="0" smtClean="0"/>
              <a:t>, em parte pelo menos.  Como estará em evidência por ocasião na segunda vinda de Cristo somos obrigados a crer que ele Ressurgirá no tempo do fim.  A descrição da besta neste texto e em outros de Apocalipse mostra que isso é verdade.  A ordem em Daniel 7 é inversa do que aqui.  Isso é porque Daniel olha para o futuro dos séculos, João olha para o passado.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* Leopardo	=	Grécia (Dan. 7:6):  Mostra a rapidez das suas conquistas. </a:t>
            </a:r>
            <a:endParaRPr lang="en-US" sz="1300" dirty="0" smtClean="0"/>
          </a:p>
          <a:p>
            <a:pPr hangingPunct="0"/>
            <a:r>
              <a:rPr lang="pt-BR" sz="1300" dirty="0" smtClean="0"/>
              <a:t>* Urso  		=	Medo-Persa (Dan. 7:5):  Mostra a resistência e força da besta.</a:t>
            </a:r>
            <a:endParaRPr lang="en-US" sz="1300" dirty="0" smtClean="0"/>
          </a:p>
          <a:p>
            <a:pPr hangingPunct="0"/>
            <a:r>
              <a:rPr lang="pt-BR" sz="1300" dirty="0" smtClean="0"/>
              <a:t>* Leão  		=	Babilônia (Dan. 7:4):  Mostra o poder de destruição da besta.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O Dragão simboliza Satanás, que dará o seu poder, o seu trono, e sua autoridade ao </a:t>
            </a:r>
            <a:r>
              <a:rPr lang="pt-BR" sz="1300" dirty="0" err="1" smtClean="0"/>
              <a:t>Anti-Cristo</a:t>
            </a:r>
            <a:r>
              <a:rPr lang="pt-BR" sz="1300" dirty="0" smtClean="0"/>
              <a:t>.</a:t>
            </a:r>
            <a:endParaRPr lang="en-US" sz="1300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57F99-3716-4E45-92FC-4BC5339725C1}" type="slidenum">
              <a:rPr lang="pt-BR" smtClean="0"/>
              <a:pPr/>
              <a:t>39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hangingPunct="0"/>
            <a:r>
              <a:rPr lang="pt-BR" sz="1300" dirty="0" smtClean="0"/>
              <a:t>Quem é esta besta?  Ela é o </a:t>
            </a:r>
            <a:r>
              <a:rPr lang="pt-BR" sz="1300" dirty="0" err="1" smtClean="0"/>
              <a:t>Anti-Cristo</a:t>
            </a:r>
            <a:r>
              <a:rPr lang="pt-BR" sz="1300" dirty="0" smtClean="0"/>
              <a:t>, o mesmo de II Tess. 2:3-12.  Porque a palavra "</a:t>
            </a:r>
            <a:r>
              <a:rPr lang="pt-BR" sz="1300" i="1" dirty="0" smtClean="0"/>
              <a:t>besta</a:t>
            </a:r>
            <a:r>
              <a:rPr lang="pt-BR" sz="1300" dirty="0" smtClean="0"/>
              <a:t>" é usada com referência a esta pessoa?  Como um animal que não tem a consciência virada para Deus, o </a:t>
            </a:r>
            <a:r>
              <a:rPr lang="pt-BR" sz="1300" dirty="0" err="1" smtClean="0"/>
              <a:t>Anti-Cristo</a:t>
            </a:r>
            <a:r>
              <a:rPr lang="pt-BR" sz="1300" dirty="0" smtClean="0"/>
              <a:t> vai agir sem sentir a responsabilidade para com Deus.  A palavra "</a:t>
            </a:r>
            <a:r>
              <a:rPr lang="pt-BR" sz="1300" i="1" dirty="0" smtClean="0"/>
              <a:t>besta</a:t>
            </a:r>
            <a:r>
              <a:rPr lang="pt-BR" sz="1300" dirty="0" smtClean="0"/>
              <a:t>" neste capítulo não é </a:t>
            </a:r>
            <a:r>
              <a:rPr lang="pt-BR" sz="1300" i="1" dirty="0" smtClean="0"/>
              <a:t>zoom</a:t>
            </a:r>
            <a:r>
              <a:rPr lang="pt-BR" sz="1300" dirty="0" smtClean="0"/>
              <a:t> ("o que vive"), como no capítulo 4), mas, </a:t>
            </a:r>
            <a:r>
              <a:rPr lang="pt-BR" sz="1300" i="1" dirty="0" err="1" smtClean="0"/>
              <a:t>therion</a:t>
            </a:r>
            <a:r>
              <a:rPr lang="pt-BR" sz="1300" dirty="0" smtClean="0"/>
              <a:t> ("besta selvagem"), e portanto descreve o reino de terror bestial, demoníaco e vingativo da parte das duas bestas. 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Mas quem é este </a:t>
            </a:r>
            <a:r>
              <a:rPr lang="pt-BR" sz="1300" dirty="0" err="1" smtClean="0"/>
              <a:t>Anti-Cristo</a:t>
            </a:r>
            <a:r>
              <a:rPr lang="pt-BR" sz="1300" dirty="0" smtClean="0"/>
              <a:t>?  Não devemos perder de vista o fato de que esta besta é uma pessoa real, e não meramente um princípio ou força.  Mais prova deste fato é sua presença no lago de fogo (19:20, 20:10).  Desde que sobe do mar, um símbolo das nações (Isa. 57:20, Apo. 17:15 e Dan. 7:2-3) e de uma grande multidão (Gên. 22:17), muitos creem que ele será um gentio.  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Nomes de blasfêmias sobre sua cabeça, ou cabeças, falam de seu desafio total contra Deus.  Títulos blasfemos assumidos pelos imperadores romanos do primeiro e segundo séculos (e de certos líderes romanos que vieram depois) são os precursores dos nomes que a besta ostentará com orgulho.  Nero, por exemplo, é saudado como "o eterno".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Apocalipse 17:9-12 nos dá uma explicação do simbolismo neste capítulo (veja este trecho para mais detalhes):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* As 7 cabeças   		=	Apocalipse 17:9 diz que as sete cabeças são sete montes (a cidade de Roma), e também sete reis (os sete impérios mundiais de Egito, Assíria, Babilônia, Medo-Pérsio, Grécia, Roma, e Roma Revivificada).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* Os 10 chifres  		=	Representam dez poderes.  Apocalipse 17:12 diz que os dez chifres são dez reis.  Em Daniel 2 a estátua tem dez dedos nos pés, em Daniel 7 a besta tem dez chifres, que são dez reis (vs. 24).  A besta sairá de entre dez nações ou uma confederação de dez nações. (Talvez um desenvolvimento do Mercado Comum Europeu.)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* As 10 diademas		=	Uma diadema é coroa de rei.  Isso mostra a autoridade destes reis.  Porque em Apo. 12:3 só fala de 7 diademas, e não dez?  Em Daniel 7:8 diz que dos dez chifres, três serão arranca­dos, ficando apenas sete.  Apocalipse 17:11 diz que a besta é o oitavo rei.  Daniel 7:8 diz que após os três chifres serem arran­cados, sobe outro, que é o oitavo.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Pela ligação com os três animais, todos citados em Dan. 7:1-7, entendemos também, que a besta se trata do Império Romano Revivificado.  Conforme Daniel 7 o Império Romano estará em evidência na segunda vinda de Cristo.  O Império Romano desapareceu </a:t>
            </a:r>
            <a:r>
              <a:rPr lang="pt-BR" sz="1300" dirty="0" err="1" smtClean="0"/>
              <a:t>históricamente</a:t>
            </a:r>
            <a:r>
              <a:rPr lang="pt-BR" sz="1300" dirty="0" smtClean="0"/>
              <a:t>, em parte pelo menos.  Como estará em evidência por ocasião na segunda vinda de Cristo somos obrigados a crer que ele Ressurgirá no tempo do fim.  A descrição da besta neste texto e em outros de Apocalipse mostra que isso é verdade.  A ordem em Daniel 7 é inversa do que aqui.  Isso é porque Daniel olha para o futuro dos séculos, João olha para o passado.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* Leopardo	=	Grécia (Dan. 7:6):  Mostra a rapidez das suas conquistas. </a:t>
            </a:r>
            <a:endParaRPr lang="en-US" sz="1300" dirty="0" smtClean="0"/>
          </a:p>
          <a:p>
            <a:pPr hangingPunct="0"/>
            <a:r>
              <a:rPr lang="pt-BR" sz="1300" dirty="0" smtClean="0"/>
              <a:t>* Urso  		=	Medo-Persa (Dan. 7:5):  Mostra a resistência e força da besta.</a:t>
            </a:r>
            <a:endParaRPr lang="en-US" sz="1300" dirty="0" smtClean="0"/>
          </a:p>
          <a:p>
            <a:pPr hangingPunct="0"/>
            <a:r>
              <a:rPr lang="pt-BR" sz="1300" dirty="0" smtClean="0"/>
              <a:t>* Leão  		=	Babilônia (Dan. 7:4):  Mostra o poder de destruição da besta.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O Dragão simboliza Satanás, que dará o seu poder, o seu trono, e sua autoridade ao </a:t>
            </a:r>
            <a:r>
              <a:rPr lang="pt-BR" sz="1300" dirty="0" err="1" smtClean="0"/>
              <a:t>Anti-Cristo</a:t>
            </a:r>
            <a:r>
              <a:rPr lang="pt-BR" sz="1300" dirty="0" smtClean="0"/>
              <a:t>.</a:t>
            </a:r>
            <a:endParaRPr lang="en-US" sz="1300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57F99-3716-4E45-92FC-4BC5339725C1}" type="slidenum">
              <a:rPr lang="pt-BR" smtClean="0"/>
              <a:pPr/>
              <a:t>40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57F99-3716-4E45-92FC-4BC5339725C1}" type="slidenum">
              <a:rPr lang="pt-BR" smtClean="0"/>
              <a:pPr/>
              <a:t>41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57F99-3716-4E45-92FC-4BC5339725C1}" type="slidenum">
              <a:rPr lang="pt-BR" smtClean="0"/>
              <a:pPr/>
              <a:t>42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57F99-3716-4E45-92FC-4BC5339725C1}" type="slidenum">
              <a:rPr lang="pt-BR" smtClean="0"/>
              <a:pPr/>
              <a:t>71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57F99-3716-4E45-92FC-4BC5339725C1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en-US" sz="1300" dirty="0" smtClean="0"/>
              <a:t> 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57F99-3716-4E45-92FC-4BC5339725C1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hangingPunct="0"/>
            <a:r>
              <a:rPr lang="pt-BR" sz="1300" dirty="0" smtClean="0"/>
              <a:t>Quem é esta besta?  Ela é o </a:t>
            </a:r>
            <a:r>
              <a:rPr lang="pt-BR" sz="1300" dirty="0" err="1" smtClean="0"/>
              <a:t>Anti-Cristo</a:t>
            </a:r>
            <a:r>
              <a:rPr lang="pt-BR" sz="1300" dirty="0" smtClean="0"/>
              <a:t>, o mesmo de II Tess. 2:3-12.  Porque a palavra "</a:t>
            </a:r>
            <a:r>
              <a:rPr lang="pt-BR" sz="1300" i="1" dirty="0" smtClean="0"/>
              <a:t>besta</a:t>
            </a:r>
            <a:r>
              <a:rPr lang="pt-BR" sz="1300" dirty="0" smtClean="0"/>
              <a:t>" é usada com referência a esta pessoa?  Como um animal que não tem a consciência virada para Deus, o </a:t>
            </a:r>
            <a:r>
              <a:rPr lang="pt-BR" sz="1300" dirty="0" err="1" smtClean="0"/>
              <a:t>Anti-Cristo</a:t>
            </a:r>
            <a:r>
              <a:rPr lang="pt-BR" sz="1300" dirty="0" smtClean="0"/>
              <a:t> vai agir sem sentir a responsabilidade para com Deus.  A palavra "</a:t>
            </a:r>
            <a:r>
              <a:rPr lang="pt-BR" sz="1300" i="1" dirty="0" smtClean="0"/>
              <a:t>besta</a:t>
            </a:r>
            <a:r>
              <a:rPr lang="pt-BR" sz="1300" dirty="0" smtClean="0"/>
              <a:t>" neste capítulo não é </a:t>
            </a:r>
            <a:r>
              <a:rPr lang="pt-BR" sz="1300" i="1" dirty="0" smtClean="0"/>
              <a:t>zoom</a:t>
            </a:r>
            <a:r>
              <a:rPr lang="pt-BR" sz="1300" dirty="0" smtClean="0"/>
              <a:t> ("o que vive"), como no capítulo 4), mas, </a:t>
            </a:r>
            <a:r>
              <a:rPr lang="pt-BR" sz="1300" i="1" dirty="0" err="1" smtClean="0"/>
              <a:t>therion</a:t>
            </a:r>
            <a:r>
              <a:rPr lang="pt-BR" sz="1300" dirty="0" smtClean="0"/>
              <a:t> ("besta selvagem"), e portanto descreve o reino de terror bestial, demoníaco e vingativo da parte das duas bestas. 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Mas quem é este </a:t>
            </a:r>
            <a:r>
              <a:rPr lang="pt-BR" sz="1300" dirty="0" err="1" smtClean="0"/>
              <a:t>Anti-Cristo</a:t>
            </a:r>
            <a:r>
              <a:rPr lang="pt-BR" sz="1300" dirty="0" smtClean="0"/>
              <a:t>?  Não devemos perder de vista o fato de que esta besta é uma pessoa real, e não meramente um princípio ou força.  Mais prova deste fato é sua presença no lago de fogo (19:20, 20:10).  Desde que sobe do mar, um símbolo das nações (Isa. 57:20, Apo. 17:15 e Dan. 7:2-3) e de uma grande multidão (Gên. 22:17), muitos creem que ele será um gentio.  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Nomes de blasfêmias sobre sua cabeça, ou cabeças, falam de seu desafio total contra Deus.  Títulos blasfemos assumidos pelos imperadores romanos do primeiro e segundo séculos (e de certos líderes romanos que vieram depois) são os precursores dos nomes que a besta ostentará com orgulho.  Nero, por exemplo, é saudado como "o eterno".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Apocalipse 17:9-12 nos dá uma explicação do simbolismo neste capítulo (veja este trecho para mais detalhes):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* As 7 cabeças   		=	Apocalipse 17:9 diz que as sete cabeças são sete montes (a cidade de Roma), e também sete reis (os sete impérios mundiais de Egito, Assíria, Babilônia, Medo-Pérsio, Grécia, Roma, e Roma Revivificada).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* Os 10 chifres  		=	Representam dez poderes.  Apocalipse 17:12 diz que os dez chifres são dez reis.  Em Daniel 2 a estátua tem dez dedos nos pés, em Daniel 7 a besta tem dez chifres, que são dez reis (vs. 24).  A besta sairá de entre dez nações ou uma confederação de dez nações. (Talvez um desenvolvimento do Mercado Comum Europeu.)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* As 10 diademas		=	Uma diadema é coroa de rei.  Isso mostra a autoridade destes reis.  Porque em Apo. 12:3 só fala de 7 diademas, e não dez?  Em Daniel 7:8 diz que dos dez chifres, três serão arranca­dos, ficando apenas sete.  Apocalipse 17:11 diz que a besta é o oitavo rei.  Daniel 7:8 diz que após os três chifres serem arran­cados, sobe outro, que é o oitavo.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Pela ligação com os três animais, todos citados em Dan. 7:1-7, entendemos também, que a besta se trata do Império Romano Revivificado.  Conforme Daniel 7 o Império Romano estará em evidência na segunda vinda de Cristo.  O Império Romano desapareceu </a:t>
            </a:r>
            <a:r>
              <a:rPr lang="pt-BR" sz="1300" dirty="0" err="1" smtClean="0"/>
              <a:t>históricamente</a:t>
            </a:r>
            <a:r>
              <a:rPr lang="pt-BR" sz="1300" dirty="0" smtClean="0"/>
              <a:t>, em parte pelo menos.  Como estará em evidência por ocasião na segunda vinda de Cristo somos obrigados a crer que ele Ressurgirá no tempo do fim.  A descrição da besta neste texto e em outros de Apocalipse mostra que isso é verdade.  A ordem em Daniel 7 é inversa do que aqui.  Isso é porque Daniel olha para o futuro dos séculos, João olha para o passado.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* Leopardo	=	Grécia (Dan. 7:6):  Mostra a rapidez das suas conquistas. </a:t>
            </a:r>
            <a:endParaRPr lang="en-US" sz="1300" dirty="0" smtClean="0"/>
          </a:p>
          <a:p>
            <a:pPr hangingPunct="0"/>
            <a:r>
              <a:rPr lang="pt-BR" sz="1300" dirty="0" smtClean="0"/>
              <a:t>* Urso  		=	Medo-Persa (Dan. 7:5):  Mostra a resistência e força da besta.</a:t>
            </a:r>
            <a:endParaRPr lang="en-US" sz="1300" dirty="0" smtClean="0"/>
          </a:p>
          <a:p>
            <a:pPr hangingPunct="0"/>
            <a:r>
              <a:rPr lang="pt-BR" sz="1300" dirty="0" smtClean="0"/>
              <a:t>* Leão  		=	Babilônia (Dan. 7:4):  Mostra o poder de destruição da besta.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O Dragão simboliza Satanás, que dará o seu poder, o seu trono, e sua autoridade ao </a:t>
            </a:r>
            <a:r>
              <a:rPr lang="pt-BR" sz="1300" dirty="0" err="1" smtClean="0"/>
              <a:t>Anti-Cristo</a:t>
            </a:r>
            <a:r>
              <a:rPr lang="pt-BR" sz="1300" dirty="0" smtClean="0"/>
              <a:t>.</a:t>
            </a:r>
            <a:endParaRPr lang="en-US" sz="1300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57F99-3716-4E45-92FC-4BC5339725C1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hangingPunct="0"/>
            <a:r>
              <a:rPr lang="pt-BR" sz="1300" dirty="0" smtClean="0"/>
              <a:t>Quem é esta besta?  Ela é o </a:t>
            </a:r>
            <a:r>
              <a:rPr lang="pt-BR" sz="1300" dirty="0" err="1" smtClean="0"/>
              <a:t>Anti-Cristo</a:t>
            </a:r>
            <a:r>
              <a:rPr lang="pt-BR" sz="1300" dirty="0" smtClean="0"/>
              <a:t>, o mesmo de II Tess. 2:3-12.  Porque a palavra "</a:t>
            </a:r>
            <a:r>
              <a:rPr lang="pt-BR" sz="1300" i="1" dirty="0" smtClean="0"/>
              <a:t>besta</a:t>
            </a:r>
            <a:r>
              <a:rPr lang="pt-BR" sz="1300" dirty="0" smtClean="0"/>
              <a:t>" é usada com referência a esta pessoa?  Como um animal que não tem a consciência virada para Deus, o </a:t>
            </a:r>
            <a:r>
              <a:rPr lang="pt-BR" sz="1300" dirty="0" err="1" smtClean="0"/>
              <a:t>Anti-Cristo</a:t>
            </a:r>
            <a:r>
              <a:rPr lang="pt-BR" sz="1300" dirty="0" smtClean="0"/>
              <a:t> vai agir sem sentir a responsabilidade para com Deus.  A palavra "</a:t>
            </a:r>
            <a:r>
              <a:rPr lang="pt-BR" sz="1300" i="1" dirty="0" smtClean="0"/>
              <a:t>besta</a:t>
            </a:r>
            <a:r>
              <a:rPr lang="pt-BR" sz="1300" dirty="0" smtClean="0"/>
              <a:t>" neste capítulo não é </a:t>
            </a:r>
            <a:r>
              <a:rPr lang="pt-BR" sz="1300" i="1" dirty="0" smtClean="0"/>
              <a:t>zoom</a:t>
            </a:r>
            <a:r>
              <a:rPr lang="pt-BR" sz="1300" dirty="0" smtClean="0"/>
              <a:t> ("o que vive"), como no capítulo 4), mas, </a:t>
            </a:r>
            <a:r>
              <a:rPr lang="pt-BR" sz="1300" i="1" dirty="0" err="1" smtClean="0"/>
              <a:t>therion</a:t>
            </a:r>
            <a:r>
              <a:rPr lang="pt-BR" sz="1300" dirty="0" smtClean="0"/>
              <a:t> ("besta selvagem"), e portanto descreve o reino de terror bestial, demoníaco e vingativo da parte das duas bestas. 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Mas quem é este </a:t>
            </a:r>
            <a:r>
              <a:rPr lang="pt-BR" sz="1300" dirty="0" err="1" smtClean="0"/>
              <a:t>Anti-Cristo</a:t>
            </a:r>
            <a:r>
              <a:rPr lang="pt-BR" sz="1300" dirty="0" smtClean="0"/>
              <a:t>?  Não devemos perder de vista o fato de que esta besta é uma pessoa real, e não meramente um princípio ou força.  Mais prova deste fato é sua presença no lago de fogo (19:20, 20:10).  Desde que sobe do mar, um símbolo das nações (Isa. 57:20, Apo. 17:15 e Dan. 7:2-3) e de uma grande multidão (Gên. 22:17), muitos creem que ele será um gentio.  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Nomes de blasfêmias sobre sua cabeça, ou cabeças, falam de seu desafio total contra Deus.  Títulos blasfemos assumidos pelos imperadores romanos do primeiro e segundo séculos (e de certos líderes romanos que vieram depois) são os precursores dos nomes que a besta ostentará com orgulho.  Nero, por exemplo, é saudado como "o eterno".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Apocalipse 17:9-12 nos dá uma explicação do simbolismo neste capítulo (veja este trecho para mais detalhes):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* As 7 cabeças   		=	Apocalipse 17:9 diz que as sete cabeças são sete montes (a cidade de Roma), e também sete reis (os sete impérios mundiais de Egito, Assíria, Babilônia, Medo-Pérsio, Grécia, Roma, e Roma Revivificada).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* Os 10 chifres  		=	Representam dez poderes.  Apocalipse 17:12 diz que os dez chifres são dez reis.  Em Daniel 2 a estátua tem dez dedos nos pés, em Daniel 7 a besta tem dez chifres, que são dez reis (vs. 24).  A besta sairá de entre dez nações ou uma confederação de dez nações. (Talvez um desenvolvimento do Mercado Comum Europeu.)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* As 10 diademas		=	Uma diadema é coroa de rei.  Isso mostra a autoridade destes reis.  Porque em Apo. 12:3 só fala de 7 diademas, e não dez?  Em Daniel 7:8 diz que dos dez chifres, três serão arranca­dos, ficando apenas sete.  Apocalipse 17:11 diz que a besta é o oitavo rei.  Daniel 7:8 diz que após os três chifres serem arran­cados, sobe outro, que é o oitavo.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Pela ligação com os três animais, todos citados em Dan. 7:1-7, entendemos também, que a besta se trata do Império Romano Revivificado.  Conforme Daniel 7 o Império Romano estará em evidência na segunda vinda de Cristo.  O Império Romano desapareceu </a:t>
            </a:r>
            <a:r>
              <a:rPr lang="pt-BR" sz="1300" dirty="0" err="1" smtClean="0"/>
              <a:t>históricamente</a:t>
            </a:r>
            <a:r>
              <a:rPr lang="pt-BR" sz="1300" dirty="0" smtClean="0"/>
              <a:t>, em parte pelo menos.  Como estará em evidência por ocasião na segunda vinda de Cristo somos obrigados a crer que ele Ressurgirá no tempo do fim.  A descrição da besta neste texto e em outros de Apocalipse mostra que isso é verdade.  A ordem em Daniel 7 é inversa do que aqui.  Isso é porque Daniel olha para o futuro dos séculos, João olha para o passado.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* Leopardo	=	Grécia (Dan. 7:6):  Mostra a rapidez das suas conquistas. </a:t>
            </a:r>
            <a:endParaRPr lang="en-US" sz="1300" dirty="0" smtClean="0"/>
          </a:p>
          <a:p>
            <a:pPr hangingPunct="0"/>
            <a:r>
              <a:rPr lang="pt-BR" sz="1300" dirty="0" smtClean="0"/>
              <a:t>* Urso  		=	Medo-Persa (Dan. 7:5):  Mostra a resistência e força da besta.</a:t>
            </a:r>
            <a:endParaRPr lang="en-US" sz="1300" dirty="0" smtClean="0"/>
          </a:p>
          <a:p>
            <a:pPr hangingPunct="0"/>
            <a:r>
              <a:rPr lang="pt-BR" sz="1300" dirty="0" smtClean="0"/>
              <a:t>* Leão  		=	Babilônia (Dan. 7:4):  Mostra o poder de destruição da besta.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O Dragão simboliza Satanás, que dará o seu poder, o seu trono, e sua autoridade ao </a:t>
            </a:r>
            <a:r>
              <a:rPr lang="pt-BR" sz="1300" dirty="0" err="1" smtClean="0"/>
              <a:t>Anti-Cristo</a:t>
            </a:r>
            <a:r>
              <a:rPr lang="pt-BR" sz="1300" dirty="0" smtClean="0"/>
              <a:t>.</a:t>
            </a:r>
            <a:endParaRPr lang="en-US" sz="1300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57F99-3716-4E45-92FC-4BC5339725C1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hangingPunct="0"/>
            <a:r>
              <a:rPr lang="pt-BR" sz="1300" dirty="0" smtClean="0"/>
              <a:t>Quem é esta besta?  Ela é o </a:t>
            </a:r>
            <a:r>
              <a:rPr lang="pt-BR" sz="1300" dirty="0" err="1" smtClean="0"/>
              <a:t>Anti-Cristo</a:t>
            </a:r>
            <a:r>
              <a:rPr lang="pt-BR" sz="1300" dirty="0" smtClean="0"/>
              <a:t>, o mesmo de II Tess. 2:3-12.  Porque a palavra "</a:t>
            </a:r>
            <a:r>
              <a:rPr lang="pt-BR" sz="1300" i="1" dirty="0" smtClean="0"/>
              <a:t>besta</a:t>
            </a:r>
            <a:r>
              <a:rPr lang="pt-BR" sz="1300" dirty="0" smtClean="0"/>
              <a:t>" é usada com referência a esta pessoa?  Como um animal que não tem a consciência virada para Deus, o </a:t>
            </a:r>
            <a:r>
              <a:rPr lang="pt-BR" sz="1300" dirty="0" err="1" smtClean="0"/>
              <a:t>Anti-Cristo</a:t>
            </a:r>
            <a:r>
              <a:rPr lang="pt-BR" sz="1300" dirty="0" smtClean="0"/>
              <a:t> vai agir sem sentir a responsabilidade para com Deus.  A palavra "</a:t>
            </a:r>
            <a:r>
              <a:rPr lang="pt-BR" sz="1300" i="1" dirty="0" smtClean="0"/>
              <a:t>besta</a:t>
            </a:r>
            <a:r>
              <a:rPr lang="pt-BR" sz="1300" dirty="0" smtClean="0"/>
              <a:t>" neste capítulo não é </a:t>
            </a:r>
            <a:r>
              <a:rPr lang="pt-BR" sz="1300" i="1" dirty="0" smtClean="0"/>
              <a:t>zoom</a:t>
            </a:r>
            <a:r>
              <a:rPr lang="pt-BR" sz="1300" dirty="0" smtClean="0"/>
              <a:t> ("o que vive"), como no capítulo 4), mas, </a:t>
            </a:r>
            <a:r>
              <a:rPr lang="pt-BR" sz="1300" i="1" dirty="0" err="1" smtClean="0"/>
              <a:t>therion</a:t>
            </a:r>
            <a:r>
              <a:rPr lang="pt-BR" sz="1300" dirty="0" smtClean="0"/>
              <a:t> ("besta selvagem"), e portanto descreve o reino de terror bestial, demoníaco e vingativo da parte das duas bestas. 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Mas quem é este </a:t>
            </a:r>
            <a:r>
              <a:rPr lang="pt-BR" sz="1300" dirty="0" err="1" smtClean="0"/>
              <a:t>Anti-Cristo</a:t>
            </a:r>
            <a:r>
              <a:rPr lang="pt-BR" sz="1300" dirty="0" smtClean="0"/>
              <a:t>?  Não devemos perder de vista o fato de que esta besta é uma pessoa real, e não meramente um princípio ou força.  Mais prova deste fato é sua presença no lago de fogo (19:20, 20:10).  Desde que sobe do mar, um símbolo das nações (Isa. 57:20, Apo. 17:15 e Dan. 7:2-3) e de uma grande multidão (Gên. 22:17), muitos creem que ele será um gentio.  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Nomes de blasfêmias sobre sua cabeça, ou cabeças, falam de seu desafio total contra Deus.  Títulos blasfemos assumidos pelos imperadores romanos do primeiro e segundo séculos (e de certos líderes romanos que vieram depois) são os precursores dos nomes que a besta ostentará com orgulho.  Nero, por exemplo, é saudado como "o eterno".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Apocalipse 17:9-12 nos dá uma explicação do simbolismo neste capítulo (veja este trecho para mais detalhes):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* As 7 cabeças   		=	Apocalipse 17:9 diz que as sete cabeças são sete montes (a cidade de Roma), e também sete reis (os sete impérios mundiais de Egito, Assíria, Babilônia, Medo-Pérsio, Grécia, Roma, e Roma Revivificada).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* Os 10 chifres  		=	Representam dez poderes.  Apocalipse 17:12 diz que os dez chifres são dez reis.  Em Daniel 2 a estátua tem dez dedos nos pés, em Daniel 7 a besta tem dez chifres, que são dez reis (vs. 24).  A besta sairá de entre dez nações ou uma confederação de dez nações. (Talvez um desenvolvimento do Mercado Comum Europeu.)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* As 10 diademas		=	Uma diadema é coroa de rei.  Isso mostra a autoridade destes reis.  Porque em Apo. 12:3 só fala de 7 diademas, e não dez?  Em Daniel 7:8 diz que dos dez chifres, três serão arranca­dos, ficando apenas sete.  Apocalipse 17:11 diz que a besta é o oitavo rei.  Daniel 7:8 diz que após os três chifres serem arran­cados, sobe outro, que é o oitavo.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Pela ligação com os três animais, todos citados em Dan. 7:1-7, entendemos também, que a besta se trata do Império Romano Revivificado.  Conforme Daniel 7 o Império Romano estará em evidência na segunda vinda de Cristo.  O Império Romano desapareceu </a:t>
            </a:r>
            <a:r>
              <a:rPr lang="pt-BR" sz="1300" dirty="0" err="1" smtClean="0"/>
              <a:t>históricamente</a:t>
            </a:r>
            <a:r>
              <a:rPr lang="pt-BR" sz="1300" dirty="0" smtClean="0"/>
              <a:t>, em parte pelo menos.  Como estará em evidência por ocasião na segunda vinda de Cristo somos obrigados a crer que ele Ressurgirá no tempo do fim.  A descrição da besta neste texto e em outros de Apocalipse mostra que isso é verdade.  A ordem em Daniel 7 é inversa do que aqui.  Isso é porque Daniel olha para o futuro dos séculos, João olha para o passado.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* Leopardo	=	Grécia (Dan. 7:6):  Mostra a rapidez das suas conquistas. </a:t>
            </a:r>
            <a:endParaRPr lang="en-US" sz="1300" dirty="0" smtClean="0"/>
          </a:p>
          <a:p>
            <a:pPr hangingPunct="0"/>
            <a:r>
              <a:rPr lang="pt-BR" sz="1300" dirty="0" smtClean="0"/>
              <a:t>* Urso  		=	Medo-Persa (Dan. 7:5):  Mostra a resistência e força da besta.</a:t>
            </a:r>
            <a:endParaRPr lang="en-US" sz="1300" dirty="0" smtClean="0"/>
          </a:p>
          <a:p>
            <a:pPr hangingPunct="0"/>
            <a:r>
              <a:rPr lang="pt-BR" sz="1300" dirty="0" smtClean="0"/>
              <a:t>* Leão  		=	Babilônia (Dan. 7:4):  Mostra o poder de destruição da besta.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O Dragão simboliza Satanás, que dará o seu poder, o seu trono, e sua autoridade ao </a:t>
            </a:r>
            <a:r>
              <a:rPr lang="pt-BR" sz="1300" dirty="0" err="1" smtClean="0"/>
              <a:t>Anti-Cristo</a:t>
            </a:r>
            <a:r>
              <a:rPr lang="pt-BR" sz="1300" dirty="0" smtClean="0"/>
              <a:t>.</a:t>
            </a:r>
            <a:endParaRPr lang="en-US" sz="1300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57F99-3716-4E45-92FC-4BC5339725C1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hangingPunct="0"/>
            <a:r>
              <a:rPr lang="pt-BR" sz="1300" dirty="0" smtClean="0"/>
              <a:t>Quem é esta besta?  Ela é o </a:t>
            </a:r>
            <a:r>
              <a:rPr lang="pt-BR" sz="1300" dirty="0" err="1" smtClean="0"/>
              <a:t>Anti-Cristo</a:t>
            </a:r>
            <a:r>
              <a:rPr lang="pt-BR" sz="1300" dirty="0" smtClean="0"/>
              <a:t>, o mesmo de II Tess. 2:3-12.  Porque a palavra "</a:t>
            </a:r>
            <a:r>
              <a:rPr lang="pt-BR" sz="1300" i="1" dirty="0" smtClean="0"/>
              <a:t>besta</a:t>
            </a:r>
            <a:r>
              <a:rPr lang="pt-BR" sz="1300" dirty="0" smtClean="0"/>
              <a:t>" é usada com referência a esta pessoa?  Como um animal que não tem a consciência virada para Deus, o </a:t>
            </a:r>
            <a:r>
              <a:rPr lang="pt-BR" sz="1300" dirty="0" err="1" smtClean="0"/>
              <a:t>Anti-Cristo</a:t>
            </a:r>
            <a:r>
              <a:rPr lang="pt-BR" sz="1300" dirty="0" smtClean="0"/>
              <a:t> vai agir sem sentir a responsabilidade para com Deus.  A palavra "</a:t>
            </a:r>
            <a:r>
              <a:rPr lang="pt-BR" sz="1300" i="1" dirty="0" smtClean="0"/>
              <a:t>besta</a:t>
            </a:r>
            <a:r>
              <a:rPr lang="pt-BR" sz="1300" dirty="0" smtClean="0"/>
              <a:t>" neste capítulo não é </a:t>
            </a:r>
            <a:r>
              <a:rPr lang="pt-BR" sz="1300" i="1" dirty="0" smtClean="0"/>
              <a:t>zoom</a:t>
            </a:r>
            <a:r>
              <a:rPr lang="pt-BR" sz="1300" dirty="0" smtClean="0"/>
              <a:t> ("o que vive"), como no capítulo 4), mas, </a:t>
            </a:r>
            <a:r>
              <a:rPr lang="pt-BR" sz="1300" i="1" dirty="0" err="1" smtClean="0"/>
              <a:t>therion</a:t>
            </a:r>
            <a:r>
              <a:rPr lang="pt-BR" sz="1300" dirty="0" smtClean="0"/>
              <a:t> ("besta selvagem"), e portanto descreve o reino de terror bestial, demoníaco e vingativo da parte das duas bestas. 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Mas quem é este </a:t>
            </a:r>
            <a:r>
              <a:rPr lang="pt-BR" sz="1300" dirty="0" err="1" smtClean="0"/>
              <a:t>Anti-Cristo</a:t>
            </a:r>
            <a:r>
              <a:rPr lang="pt-BR" sz="1300" dirty="0" smtClean="0"/>
              <a:t>?  Não devemos perder de vista o fato de que esta besta é uma pessoa real, e não meramente um princípio ou força.  Mais prova deste fato é sua presença no lago de fogo (19:20, 20:10).  Desde que sobe do mar, um símbolo das nações (Isa. 57:20, Apo. 17:15 e Dan. 7:2-3) e de uma grande multidão (Gên. 22:17), muitos creem que ele será um gentio.  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Nomes de blasfêmias sobre sua cabeça, ou cabeças, falam de seu desafio total contra Deus.  Títulos blasfemos assumidos pelos imperadores romanos do primeiro e segundo séculos (e de certos líderes romanos que vieram depois) são os precursores dos nomes que a besta ostentará com orgulho.  Nero, por exemplo, é saudado como "o eterno".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Apocalipse 17:9-12 nos dá uma explicação do simbolismo neste capítulo (veja este trecho para mais detalhes):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* As 7 cabeças   		=	Apocalipse 17:9 diz que as sete cabeças são sete montes (a cidade de Roma), e também sete reis (os sete impérios mundiais de Egito, Assíria, Babilônia, Medo-Pérsio, Grécia, Roma, e Roma Revivificada).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* Os 10 chifres  		=	Representam dez poderes.  Apocalipse 17:12 diz que os dez chifres são dez reis.  Em Daniel 2 a estátua tem dez dedos nos pés, em Daniel 7 a besta tem dez chifres, que são dez reis (vs. 24).  A besta sairá de entre dez nações ou uma confederação de dez nações. (Talvez um desenvolvimento do Mercado Comum Europeu.)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* As 10 diademas		=	Uma diadema é coroa de rei.  Isso mostra a autoridade destes reis.  Porque em Apo. 12:3 só fala de 7 diademas, e não dez?  Em Daniel 7:8 diz que dos dez chifres, três serão arranca­dos, ficando apenas sete.  Apocalipse 17:11 diz que a besta é o oitavo rei.  Daniel 7:8 diz que após os três chifres serem arran­cados, sobe outro, que é o oitavo.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Pela ligação com os três animais, todos citados em Dan. 7:1-7, entendemos também, que a besta se trata do Império Romano Revivificado.  Conforme Daniel 7 o Império Romano estará em evidência na segunda vinda de Cristo.  O Império Romano desapareceu </a:t>
            </a:r>
            <a:r>
              <a:rPr lang="pt-BR" sz="1300" dirty="0" err="1" smtClean="0"/>
              <a:t>históricamente</a:t>
            </a:r>
            <a:r>
              <a:rPr lang="pt-BR" sz="1300" dirty="0" smtClean="0"/>
              <a:t>, em parte pelo menos.  Como estará em evidência por ocasião na segunda vinda de Cristo somos obrigados a crer que ele Ressurgirá no tempo do fim.  A descrição da besta neste texto e em outros de Apocalipse mostra que isso é verdade.  A ordem em Daniel 7 é inversa do que aqui.  Isso é porque Daniel olha para o futuro dos séculos, João olha para o passado.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* Leopardo	=	Grécia (Dan. 7:6):  Mostra a rapidez das suas conquistas. </a:t>
            </a:r>
            <a:endParaRPr lang="en-US" sz="1300" dirty="0" smtClean="0"/>
          </a:p>
          <a:p>
            <a:pPr hangingPunct="0"/>
            <a:r>
              <a:rPr lang="pt-BR" sz="1300" dirty="0" smtClean="0"/>
              <a:t>* Urso  		=	Medo-Persa (Dan. 7:5):  Mostra a resistência e força da besta.</a:t>
            </a:r>
            <a:endParaRPr lang="en-US" sz="1300" dirty="0" smtClean="0"/>
          </a:p>
          <a:p>
            <a:pPr hangingPunct="0"/>
            <a:r>
              <a:rPr lang="pt-BR" sz="1300" dirty="0" smtClean="0"/>
              <a:t>* Leão  		=	Babilônia (Dan. 7:4):  Mostra o poder de destruição da besta.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O Dragão simboliza Satanás, que dará o seu poder, o seu trono, e sua autoridade ao </a:t>
            </a:r>
            <a:r>
              <a:rPr lang="pt-BR" sz="1300" dirty="0" err="1" smtClean="0"/>
              <a:t>Anti-Cristo</a:t>
            </a:r>
            <a:r>
              <a:rPr lang="pt-BR" sz="1300" dirty="0" smtClean="0"/>
              <a:t>.</a:t>
            </a:r>
            <a:endParaRPr lang="en-US" sz="1300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57F99-3716-4E45-92FC-4BC5339725C1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hangingPunct="0"/>
            <a:r>
              <a:rPr lang="pt-BR" sz="1300" dirty="0" smtClean="0"/>
              <a:t>Quem é esta besta?  Ela é o </a:t>
            </a:r>
            <a:r>
              <a:rPr lang="pt-BR" sz="1300" dirty="0" err="1" smtClean="0"/>
              <a:t>Anti-Cristo</a:t>
            </a:r>
            <a:r>
              <a:rPr lang="pt-BR" sz="1300" dirty="0" smtClean="0"/>
              <a:t>, o mesmo de II Tess. 2:3-12.  Porque a palavra "</a:t>
            </a:r>
            <a:r>
              <a:rPr lang="pt-BR" sz="1300" i="1" dirty="0" smtClean="0"/>
              <a:t>besta</a:t>
            </a:r>
            <a:r>
              <a:rPr lang="pt-BR" sz="1300" dirty="0" smtClean="0"/>
              <a:t>" é usada com referência a esta pessoa?  Como um animal que não tem a consciência virada para Deus, o </a:t>
            </a:r>
            <a:r>
              <a:rPr lang="pt-BR" sz="1300" dirty="0" err="1" smtClean="0"/>
              <a:t>Anti-Cristo</a:t>
            </a:r>
            <a:r>
              <a:rPr lang="pt-BR" sz="1300" dirty="0" smtClean="0"/>
              <a:t> vai agir sem sentir a responsabilidade para com Deus.  A palavra "</a:t>
            </a:r>
            <a:r>
              <a:rPr lang="pt-BR" sz="1300" i="1" dirty="0" smtClean="0"/>
              <a:t>besta</a:t>
            </a:r>
            <a:r>
              <a:rPr lang="pt-BR" sz="1300" dirty="0" smtClean="0"/>
              <a:t>" neste capítulo não é </a:t>
            </a:r>
            <a:r>
              <a:rPr lang="pt-BR" sz="1300" i="1" dirty="0" smtClean="0"/>
              <a:t>zoom</a:t>
            </a:r>
            <a:r>
              <a:rPr lang="pt-BR" sz="1300" dirty="0" smtClean="0"/>
              <a:t> ("o que vive"), como no capítulo 4), mas, </a:t>
            </a:r>
            <a:r>
              <a:rPr lang="pt-BR" sz="1300" i="1" dirty="0" err="1" smtClean="0"/>
              <a:t>therion</a:t>
            </a:r>
            <a:r>
              <a:rPr lang="pt-BR" sz="1300" dirty="0" smtClean="0"/>
              <a:t> ("besta selvagem"), e portanto descreve o reino de terror bestial, demoníaco e vingativo da parte das duas bestas. 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Mas quem é este </a:t>
            </a:r>
            <a:r>
              <a:rPr lang="pt-BR" sz="1300" dirty="0" err="1" smtClean="0"/>
              <a:t>Anti-Cristo</a:t>
            </a:r>
            <a:r>
              <a:rPr lang="pt-BR" sz="1300" dirty="0" smtClean="0"/>
              <a:t>?  Não devemos perder de vista o fato de que esta besta é uma pessoa real, e não meramente um princípio ou força.  Mais prova deste fato é sua presença no lago de fogo (19:20, 20:10).  Desde que sobe do mar, um símbolo das nações (Isa. 57:20, Apo. 17:15 e Dan. 7:2-3) e de uma grande multidão (Gên. 22:17), muitos creem que ele será um gentio.  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Nomes de blasfêmias sobre sua cabeça, ou cabeças, falam de seu desafio total contra Deus.  Títulos blasfemos assumidos pelos imperadores romanos do primeiro e segundo séculos (e de certos líderes romanos que vieram depois) são os precursores dos nomes que a besta ostentará com orgulho.  Nero, por exemplo, é saudado como "o eterno".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Apocalipse 17:9-12 nos dá uma explicação do simbolismo neste capítulo (veja este trecho para mais detalhes):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* As 7 cabeças   		=	Apocalipse 17:9 diz que as sete cabeças são sete montes (a cidade de Roma), e também sete reis (os sete impérios mundiais de Egito, Assíria, Babilônia, Medo-Pérsio, Grécia, Roma, e Roma Revivificada).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* Os 10 chifres  		=	Representam dez poderes.  Apocalipse 17:12 diz que os dez chifres são dez reis.  Em Daniel 2 a estátua tem dez dedos nos pés, em Daniel 7 a besta tem dez chifres, que são dez reis (vs. 24).  A besta sairá de entre dez nações ou uma confederação de dez nações. (Talvez um desenvolvimento do Mercado Comum Europeu.)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* As 10 diademas		=	Uma diadema é coroa de rei.  Isso mostra a autoridade destes reis.  Porque em Apo. 12:3 só fala de 7 diademas, e não dez?  Em Daniel 7:8 diz que dos dez chifres, três serão arranca­dos, ficando apenas sete.  Apocalipse 17:11 diz que a besta é o oitavo rei.  Daniel 7:8 diz que após os três chifres serem arran­cados, sobe outro, que é o oitavo.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Pela ligação com os três animais, todos citados em Dan. 7:1-7, entendemos também, que a besta se trata do Império Romano Revivificado.  Conforme Daniel 7 o Império Romano estará em evidência na segunda vinda de Cristo.  O Império Romano desapareceu </a:t>
            </a:r>
            <a:r>
              <a:rPr lang="pt-BR" sz="1300" dirty="0" err="1" smtClean="0"/>
              <a:t>históricamente</a:t>
            </a:r>
            <a:r>
              <a:rPr lang="pt-BR" sz="1300" dirty="0" smtClean="0"/>
              <a:t>, em parte pelo menos.  Como estará em evidência por ocasião na segunda vinda de Cristo somos obrigados a crer que ele Ressurgirá no tempo do fim.  A descrição da besta neste texto e em outros de Apocalipse mostra que isso é verdade.  A ordem em Daniel 7 é inversa do que aqui.  Isso é porque Daniel olha para o futuro dos séculos, João olha para o passado.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* Leopardo	=	Grécia (Dan. 7:6):  Mostra a rapidez das suas conquistas. </a:t>
            </a:r>
            <a:endParaRPr lang="en-US" sz="1300" dirty="0" smtClean="0"/>
          </a:p>
          <a:p>
            <a:pPr hangingPunct="0"/>
            <a:r>
              <a:rPr lang="pt-BR" sz="1300" dirty="0" smtClean="0"/>
              <a:t>* Urso  		=	Medo-Persa (Dan. 7:5):  Mostra a resistência e força da besta.</a:t>
            </a:r>
            <a:endParaRPr lang="en-US" sz="1300" dirty="0" smtClean="0"/>
          </a:p>
          <a:p>
            <a:pPr hangingPunct="0"/>
            <a:r>
              <a:rPr lang="pt-BR" sz="1300" dirty="0" smtClean="0"/>
              <a:t>* Leão  		=	Babilônia (Dan. 7:4):  Mostra o poder de destruição da besta.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O Dragão simboliza Satanás, que dará o seu poder, o seu trono, e sua autoridade ao </a:t>
            </a:r>
            <a:r>
              <a:rPr lang="pt-BR" sz="1300" dirty="0" err="1" smtClean="0"/>
              <a:t>Anti-Cristo</a:t>
            </a:r>
            <a:r>
              <a:rPr lang="pt-BR" sz="1300" dirty="0" smtClean="0"/>
              <a:t>.</a:t>
            </a:r>
            <a:endParaRPr lang="en-US" sz="1300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57F99-3716-4E45-92FC-4BC5339725C1}" type="slidenum">
              <a:rPr lang="pt-BR" smtClean="0"/>
              <a:pPr/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hangingPunct="0"/>
            <a:r>
              <a:rPr lang="pt-BR" sz="1300" dirty="0" smtClean="0"/>
              <a:t>Quem é esta besta?  Ela é o </a:t>
            </a:r>
            <a:r>
              <a:rPr lang="pt-BR" sz="1300" dirty="0" err="1" smtClean="0"/>
              <a:t>Anti-Cristo</a:t>
            </a:r>
            <a:r>
              <a:rPr lang="pt-BR" sz="1300" dirty="0" smtClean="0"/>
              <a:t>, o mesmo de II Tess. 2:3-12.  Porque a palavra "</a:t>
            </a:r>
            <a:r>
              <a:rPr lang="pt-BR" sz="1300" i="1" dirty="0" smtClean="0"/>
              <a:t>besta</a:t>
            </a:r>
            <a:r>
              <a:rPr lang="pt-BR" sz="1300" dirty="0" smtClean="0"/>
              <a:t>" é usada com referência a esta pessoa?  Como um animal que não tem a consciência virada para Deus, o </a:t>
            </a:r>
            <a:r>
              <a:rPr lang="pt-BR" sz="1300" dirty="0" err="1" smtClean="0"/>
              <a:t>Anti-Cristo</a:t>
            </a:r>
            <a:r>
              <a:rPr lang="pt-BR" sz="1300" dirty="0" smtClean="0"/>
              <a:t> vai agir sem sentir a responsabilidade para com Deus.  A palavra "</a:t>
            </a:r>
            <a:r>
              <a:rPr lang="pt-BR" sz="1300" i="1" dirty="0" smtClean="0"/>
              <a:t>besta</a:t>
            </a:r>
            <a:r>
              <a:rPr lang="pt-BR" sz="1300" dirty="0" smtClean="0"/>
              <a:t>" neste capítulo não é </a:t>
            </a:r>
            <a:r>
              <a:rPr lang="pt-BR" sz="1300" i="1" dirty="0" smtClean="0"/>
              <a:t>zoom</a:t>
            </a:r>
            <a:r>
              <a:rPr lang="pt-BR" sz="1300" dirty="0" smtClean="0"/>
              <a:t> ("o que vive"), como no capítulo 4), mas, </a:t>
            </a:r>
            <a:r>
              <a:rPr lang="pt-BR" sz="1300" i="1" dirty="0" err="1" smtClean="0"/>
              <a:t>therion</a:t>
            </a:r>
            <a:r>
              <a:rPr lang="pt-BR" sz="1300" dirty="0" smtClean="0"/>
              <a:t> ("besta selvagem"), e portanto descreve o reino de terror bestial, demoníaco e vingativo da parte das duas bestas. 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Mas quem é este </a:t>
            </a:r>
            <a:r>
              <a:rPr lang="pt-BR" sz="1300" dirty="0" err="1" smtClean="0"/>
              <a:t>Anti-Cristo</a:t>
            </a:r>
            <a:r>
              <a:rPr lang="pt-BR" sz="1300" dirty="0" smtClean="0"/>
              <a:t>?  Não devemos perder de vista o fato de que esta besta é uma pessoa real, e não meramente um princípio ou força.  Mais prova deste fato é sua presença no lago de fogo (19:20, 20:10).  Desde que sobe do mar, um símbolo das nações (Isa. 57:20, Apo. 17:15 e Dan. 7:2-3) e de uma grande multidão (Gên. 22:17), muitos creem que ele será um gentio.  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Nomes de blasfêmias sobre sua cabeça, ou cabeças, falam de seu desafio total contra Deus.  Títulos blasfemos assumidos pelos imperadores romanos do primeiro e segundo séculos (e de certos líderes romanos que vieram depois) são os precursores dos nomes que a besta ostentará com orgulho.  Nero, por exemplo, é saudado como "o eterno".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Apocalipse 17:9-12 nos dá uma explicação do simbolismo neste capítulo (veja este trecho para mais detalhes):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* As 7 cabeças   		=	Apocalipse 17:9 diz que as sete cabeças são sete montes (a cidade de Roma), e também sete reis (os sete impérios mundiais de Egito, Assíria, Babilônia, Medo-Pérsio, Grécia, Roma, e Roma Revivificada).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* Os 10 chifres  		=	Representam dez poderes.  Apocalipse 17:12 diz que os dez chifres são dez reis.  Em Daniel 2 a estátua tem dez dedos nos pés, em Daniel 7 a besta tem dez chifres, que são dez reis (vs. 24).  A besta sairá de entre dez nações ou uma confederação de dez nações. (Talvez um desenvolvimento do Mercado Comum Europeu.)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* As 10 diademas		=	Uma diadema é coroa de rei.  Isso mostra a autoridade destes reis.  Porque em Apo. 12:3 só fala de 7 diademas, e não dez?  Em Daniel 7:8 diz que dos dez chifres, três serão arranca­dos, ficando apenas sete.  Apocalipse 17:11 diz que a besta é o oitavo rei.  Daniel 7:8 diz que após os três chifres serem arran­cados, sobe outro, que é o oitavo.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Pela ligação com os três animais, todos citados em Dan. 7:1-7, entendemos também, que a besta se trata do Império Romano Revivificado.  Conforme Daniel 7 o Império Romano estará em evidência na segunda vinda de Cristo.  O Império Romano desapareceu </a:t>
            </a:r>
            <a:r>
              <a:rPr lang="pt-BR" sz="1300" dirty="0" err="1" smtClean="0"/>
              <a:t>históricamente</a:t>
            </a:r>
            <a:r>
              <a:rPr lang="pt-BR" sz="1300" dirty="0" smtClean="0"/>
              <a:t>, em parte pelo menos.  Como estará em evidência por ocasião na segunda vinda de Cristo somos obrigados a crer que ele Ressurgirá no tempo do fim.  A descrição da besta neste texto e em outros de Apocalipse mostra que isso é verdade.  A ordem em Daniel 7 é inversa do que aqui.  Isso é porque Daniel olha para o futuro dos séculos, João olha para o passado.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* Leopardo	=	Grécia (Dan. 7:6):  Mostra a rapidez das suas conquistas. </a:t>
            </a:r>
            <a:endParaRPr lang="en-US" sz="1300" dirty="0" smtClean="0"/>
          </a:p>
          <a:p>
            <a:pPr hangingPunct="0"/>
            <a:r>
              <a:rPr lang="pt-BR" sz="1300" dirty="0" smtClean="0"/>
              <a:t>* Urso  		=	Medo-Persa (Dan. 7:5):  Mostra a resistência e força da besta.</a:t>
            </a:r>
            <a:endParaRPr lang="en-US" sz="1300" dirty="0" smtClean="0"/>
          </a:p>
          <a:p>
            <a:pPr hangingPunct="0"/>
            <a:r>
              <a:rPr lang="pt-BR" sz="1300" dirty="0" smtClean="0"/>
              <a:t>* Leão  		=	Babilônia (Dan. 7:4):  Mostra o poder de destruição da besta.</a:t>
            </a:r>
            <a:endParaRPr lang="en-US" sz="1300" dirty="0" smtClean="0"/>
          </a:p>
          <a:p>
            <a:pPr hangingPunct="0"/>
            <a:r>
              <a:rPr lang="pt-BR" sz="1300" dirty="0" smtClean="0"/>
              <a:t> </a:t>
            </a:r>
            <a:endParaRPr lang="en-US" sz="1300" dirty="0" smtClean="0"/>
          </a:p>
          <a:p>
            <a:pPr hangingPunct="0"/>
            <a:r>
              <a:rPr lang="pt-BR" sz="1300" dirty="0" smtClean="0"/>
              <a:t>O Dragão simboliza Satanás, que dará o seu poder, o seu trono, e sua autoridade ao </a:t>
            </a:r>
            <a:r>
              <a:rPr lang="pt-BR" sz="1300" dirty="0" err="1" smtClean="0"/>
              <a:t>Anti-Cristo</a:t>
            </a:r>
            <a:r>
              <a:rPr lang="pt-BR" sz="1300" dirty="0" smtClean="0"/>
              <a:t>.</a:t>
            </a:r>
            <a:endParaRPr lang="en-US" sz="1300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57F99-3716-4E45-92FC-4BC5339725C1}" type="slidenum">
              <a:rPr lang="pt-BR" smtClean="0"/>
              <a:pPr/>
              <a:t>37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8.jpeg"/><Relationship Id="rId7" Type="http://schemas.openxmlformats.org/officeDocument/2006/relationships/image" Target="../media/image4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31.jpe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8688"/>
            <a:ext cx="6400800" cy="1752600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Lição </a:t>
            </a:r>
            <a:r>
              <a:rPr lang="pt-BR" sz="4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</a:p>
          <a:p>
            <a:r>
              <a:rPr lang="pt-BR" sz="4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Apocalipse 12-13</a:t>
            </a:r>
            <a:endParaRPr lang="pt-BR" sz="4800" dirty="0"/>
          </a:p>
        </p:txBody>
      </p:sp>
      <p:sp>
        <p:nvSpPr>
          <p:cNvPr id="4" name="Rectangle 3"/>
          <p:cNvSpPr/>
          <p:nvPr/>
        </p:nvSpPr>
        <p:spPr>
          <a:xfrm>
            <a:off x="467544" y="931168"/>
            <a:ext cx="820891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9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LIVRO de </a:t>
            </a:r>
          </a:p>
          <a:p>
            <a:pPr algn="ctr"/>
            <a:r>
              <a:rPr lang="pt-BR" sz="9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APOCALIPSE</a:t>
            </a:r>
            <a:endParaRPr lang="pt-BR" sz="96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pPr algn="ctr"/>
            <a:r>
              <a:rPr lang="pt-BR" b="1" baseline="30000" dirty="0" smtClean="0"/>
              <a:t>3</a:t>
            </a:r>
            <a:r>
              <a:rPr lang="pt-BR" b="1" dirty="0" smtClean="0"/>
              <a:t>E viu-se outro sinal no céu; e eis que era um grande dragão vermelho, que tinha sete cabeças e dez chifres, e sobre as suas cabeças sete diademas.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indent="-742950" algn="ctr"/>
            <a:r>
              <a:rPr lang="pt-BR" sz="3600" b="1" dirty="0" smtClean="0"/>
              <a:t>* O Dragão Vermelho {Satanás} (12:3-4)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544" y="3933056"/>
            <a:ext cx="8208912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            A explicação das "sete cabeças e dez chifres" e "sete diademas" encontra nos seguintes versículos: Apo. 13:1, 17:7-12,, e Dan. 7:24-25.</a:t>
            </a:r>
          </a:p>
        </p:txBody>
      </p:sp>
      <p:pic>
        <p:nvPicPr>
          <p:cNvPr id="14" name="Picture 13" descr="image010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12576" y="2132856"/>
            <a:ext cx="2905125" cy="2314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indent="-742950" algn="ctr"/>
            <a:r>
              <a:rPr lang="pt-BR" sz="3600" b="1" dirty="0" smtClean="0"/>
              <a:t>* O Dragão Vermelho {Satanás} (12:3-4)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5736" y="1700808"/>
            <a:ext cx="6552728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Apo.13:1, </a:t>
            </a:r>
          </a:p>
          <a:p>
            <a:pPr algn="ctr"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E eu pus-me sobre a areia do mar, e vi subir do mar uma besta que tinha sete cabeças e dez chifres, e sobre os seus chifres dez diademas, e sobre as suas cabeças um nome de blasfêmia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.”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image010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12576" y="1196752"/>
            <a:ext cx="2905125" cy="2314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4604935"/>
            <a:ext cx="8208912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 dragão é identificado com a besta do mar porque o Anticristo recebe o seu poder de Satanás. Eles trabalham juntos como que fossem um.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indent="-742950" algn="ctr"/>
            <a:r>
              <a:rPr lang="pt-BR" sz="3600" b="1" dirty="0" smtClean="0"/>
              <a:t>* O Dragão Vermelho {Satanás} (12:3-4)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5736" y="1700808"/>
            <a:ext cx="6552728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Apo. 17:9 (7-12)</a:t>
            </a:r>
          </a:p>
          <a:p>
            <a:pPr algn="ctr"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9Aqui o sentido, que tem sabedoria. As sete cabeças são sete montes, sobre os quais a mulher está assentada. </a:t>
            </a:r>
          </a:p>
        </p:txBody>
      </p:sp>
      <p:pic>
        <p:nvPicPr>
          <p:cNvPr id="14" name="Picture 13" descr="image010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12576" y="1196752"/>
            <a:ext cx="2905125" cy="2314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3933056"/>
            <a:ext cx="2808312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Os sete montes falam de Roma, porque é a única cidade do mundo cercada por 7 montes.</a:t>
            </a:r>
          </a:p>
        </p:txBody>
      </p:sp>
      <p:pic>
        <p:nvPicPr>
          <p:cNvPr id="78" name="Picture 77" descr="sete_colin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3501008"/>
            <a:ext cx="4128458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indent="-742950" algn="ctr"/>
            <a:r>
              <a:rPr lang="pt-BR" sz="3600" b="1" dirty="0" smtClean="0"/>
              <a:t>* O Dragão Vermelho {Satanás} (12:3-4)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5736" y="1700808"/>
            <a:ext cx="6552728" cy="26776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Apo. 17:10-11 (7-12)</a:t>
            </a:r>
          </a:p>
          <a:p>
            <a:pPr algn="ctr" hangingPunct="0"/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10E são também sete reis; cinco já caíram, e um existe; outro ainda não é vindo; e, quando vier, convém que dure um pouco de tempo. 11E a besta que era e já não é, é ela também o oitavo, e é dos sete, e vai à perdição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4" name="Picture 13" descr="image010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12576" y="1196752"/>
            <a:ext cx="2905125" cy="2314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4595644"/>
            <a:ext cx="8208912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Quem são os sete reis?  As sete cabeças também representam as sete nações gentias que são sete Impérios Mundiais:  Egito, Assíria, Babilônia,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Média-Pérsia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, Grécia, Roma e do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Anti-Cristo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indent="-742950" algn="ctr"/>
            <a:r>
              <a:rPr lang="pt-BR" sz="3600" b="1" dirty="0" smtClean="0"/>
              <a:t>* O Dragão Vermelho {Satanás} (12:3-4)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5736" y="1700808"/>
            <a:ext cx="6552728" cy="26776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Apo. 17:10-11 (7-12)</a:t>
            </a:r>
          </a:p>
          <a:p>
            <a:pPr algn="ctr" hangingPunct="0"/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10E são também sete reis; cinco já caíram, e um existe; outro ainda não é vindo; e, quando vier, convém que dure um pouco de tempo. 11E a besta que era e já não é, é ela também o oitavo, e é dos sete, e vai à perdição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4" name="Picture 13" descr="image010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12576" y="1196752"/>
            <a:ext cx="2905125" cy="2314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4439993"/>
            <a:ext cx="8208912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"Cinco já caíram", de Abraão a Cristo.  Estas cinco que se elevaram e caíram incluem Egito, Assíria, Babilônia,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Medo-Pérsia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e Grécia.  </a:t>
            </a:r>
          </a:p>
          <a:p>
            <a:pPr hangingPunct="0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"Um existe", isto é, Roma, o governo do tempo em que João escreveu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indent="-742950" algn="ctr"/>
            <a:r>
              <a:rPr lang="pt-BR" sz="3600" b="1" dirty="0" smtClean="0"/>
              <a:t>* O Dragão Vermelho {Satanás} (12:3-4)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5736" y="1700808"/>
            <a:ext cx="6552728" cy="26776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Apo. 17:10-11 (7-12)</a:t>
            </a:r>
          </a:p>
          <a:p>
            <a:pPr algn="ctr" hangingPunct="0"/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10E são também sete reis; cinco já caíram, e um existe; outro ainda não é vindo; e, quando vier, convém que dure um pouco de tempo. 11E a besta que era e já não é, é ela também o oitavo, e é dos sete, e vai à perdição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4" name="Picture 13" descr="image010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12576" y="1196752"/>
            <a:ext cx="2905125" cy="2314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4439993"/>
            <a:ext cx="8208912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"E o outro ainda não é vindo“ fala do Império Romano Revivificado que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surge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no início da Tribulação onde o Anticristo é o rei. </a:t>
            </a:r>
          </a:p>
          <a:p>
            <a:pPr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"A besta...é também o oitavo rei, e é dos sete" refere-se ao reavivamento de um dos sete, e também ao governo gentio final.  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indent="-742950" algn="ctr"/>
            <a:r>
              <a:rPr lang="pt-BR" sz="3600" b="1" dirty="0" smtClean="0"/>
              <a:t>* O Dragão Vermelho {Satanás} (12:3-4)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5736" y="1700808"/>
            <a:ext cx="6552728" cy="26776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Apo. 17:10-11 (7-12)</a:t>
            </a:r>
          </a:p>
          <a:p>
            <a:pPr algn="ctr" hangingPunct="0"/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10E são também sete reis; cinco já caíram, e um existe; outro ainda não é vindo; e, quando vier, convém que dure um pouco de tempo. 11E a besta que era e já não é, é ela também o oitavo, e é dos sete, e vai à perdição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4" name="Picture 13" descr="image010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12576" y="1196752"/>
            <a:ext cx="2905125" cy="2314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4439993"/>
            <a:ext cx="8208912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"Ele é o oitavo" implica que usurpa a autoridade e forma um governo distinto dos dez reis, governando sobre o mundo inteiro.  Isso acontece no meio da Tribulação.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indent="-742950" algn="ctr"/>
            <a:r>
              <a:rPr lang="pt-BR" sz="3600" b="1" dirty="0" smtClean="0"/>
              <a:t>* O Dragão Vermelho {Satanás} (12:3-4)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5736" y="1700808"/>
            <a:ext cx="6552728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Apo. 17:12 (7-12)</a:t>
            </a:r>
          </a:p>
          <a:p>
            <a:pPr algn="ctr" hangingPunct="0"/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12E os dez chifres que viste são dez reis, que ainda não receberam o reino, mas receberão poder como reis por uma hora, juntamente com a besta.</a:t>
            </a:r>
          </a:p>
        </p:txBody>
      </p:sp>
      <p:pic>
        <p:nvPicPr>
          <p:cNvPr id="14" name="Picture 13" descr="image010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12576" y="1196752"/>
            <a:ext cx="2905125" cy="2314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3789040"/>
            <a:ext cx="8208912" cy="267765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Os dez chifres são os dez reis do Império Romano Revivificado, são os “dez dedos” em Daniel</a:t>
            </a:r>
          </a:p>
          <a:p>
            <a:pPr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 liga das dez nações, simbolizada por "dez dedos" e "dez chifres".  </a:t>
            </a:r>
          </a:p>
          <a:p>
            <a:pPr hangingPunct="0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Estudaremos os seguintes passagens quando tratamos Apocalipse 17: Daniel 7:7-8, 23-26.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pPr algn="ctr"/>
            <a:r>
              <a:rPr lang="pt-BR" b="1" baseline="30000" dirty="0" smtClean="0"/>
              <a:t>4</a:t>
            </a:r>
            <a:r>
              <a:rPr lang="pt-BR" b="1" dirty="0" smtClean="0"/>
              <a:t>E a sua cauda levou após si a terça parte das estrelas do céu, e lançou-as sobre a terra; e o dragão parou diante da mulher que havia de dar à luz, para que, dando ela à luz, lhe tragasse o filho.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indent="-742950" algn="ctr"/>
            <a:r>
              <a:rPr lang="pt-BR" sz="3600" b="1" dirty="0" smtClean="0"/>
              <a:t>* O Dragão Vermelho {Satanás} (12:3-4)</a:t>
            </a:r>
          </a:p>
        </p:txBody>
      </p:sp>
      <p:pic>
        <p:nvPicPr>
          <p:cNvPr id="11" name="Picture 10" descr="clip_image015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8720" y="3512021"/>
            <a:ext cx="4205902" cy="3157339"/>
          </a:xfrm>
          <a:prstGeom prst="rect">
            <a:avLst/>
          </a:prstGeom>
        </p:spPr>
      </p:pic>
      <p:pic>
        <p:nvPicPr>
          <p:cNvPr id="10" name="Picture 9" descr="Untitled3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4008" y="3515154"/>
            <a:ext cx="720080" cy="12210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7544" y="3550364"/>
            <a:ext cx="3888432" cy="304698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 "terça parte das estrelas" fala dos anjos caídos, que estão aqui na terra agindo em favor de Satanás.  A "cauda" provavelmente fala do espírito do erro e da mentira (Isa. 9:15).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pPr algn="ctr"/>
            <a:r>
              <a:rPr lang="pt-BR" b="1" baseline="30000" dirty="0" smtClean="0"/>
              <a:t>4</a:t>
            </a:r>
            <a:r>
              <a:rPr lang="pt-BR" b="1" dirty="0" smtClean="0"/>
              <a:t>E a sua cauda levou após si a terça parte das estrelas do céu, e lançou-as sobre a terra; e o dragão parou diante da mulher que havia de dar à luz, para que, dando ela à luz, lhe tragasse o filho.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indent="-742950" algn="ctr"/>
            <a:r>
              <a:rPr lang="pt-BR" sz="3600" b="1" dirty="0" smtClean="0"/>
              <a:t>* O Dragão Vermelho {Satanás} (12:3-4)</a:t>
            </a:r>
          </a:p>
        </p:txBody>
      </p:sp>
      <p:pic>
        <p:nvPicPr>
          <p:cNvPr id="11" name="Picture 10" descr="clip_image015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8720" y="3512021"/>
            <a:ext cx="4205902" cy="3157339"/>
          </a:xfrm>
          <a:prstGeom prst="rect">
            <a:avLst/>
          </a:prstGeom>
        </p:spPr>
      </p:pic>
      <p:pic>
        <p:nvPicPr>
          <p:cNvPr id="10" name="Picture 9" descr="Untitled3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4008" y="3515154"/>
            <a:ext cx="720080" cy="12210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7544" y="3550364"/>
            <a:ext cx="3888432" cy="304698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Um dos propósitos principais de Satanás é para estragar os planos de Deus.  Desde que Israel é o seu povo escolhido e de onde veio o Messias, Satanás deu atenção especial a ela.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5112568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kern="50" dirty="0" smtClean="0">
                <a:solidFill>
                  <a:srgbClr val="000000"/>
                </a:solidFill>
                <a:ea typeface="Times New Roman"/>
              </a:rPr>
              <a:t> B.	A Tribulação Na Terra (6 - 18)</a:t>
            </a:r>
            <a:endParaRPr lang="en-US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kern="50" dirty="0" smtClean="0">
              <a:ea typeface="Times New Roman"/>
            </a:endParaRPr>
          </a:p>
          <a:p>
            <a:pPr marL="895350" indent="-361950"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en-US" kern="50" dirty="0" smtClean="0">
                <a:solidFill>
                  <a:srgbClr val="000000"/>
                </a:solidFill>
                <a:ea typeface="Times New Roman"/>
              </a:rPr>
              <a:t>3.	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Quarto Intervalo</a:t>
            </a:r>
            <a:r>
              <a:rPr lang="pt-BR" kern="50" dirty="0" smtClean="0">
                <a:solidFill>
                  <a:srgbClr val="000000"/>
                </a:solidFill>
                <a:ea typeface="Times New Roman"/>
              </a:rPr>
              <a:t>: Os Sete Personagens Durante a Tribulação (12–13)</a:t>
            </a:r>
            <a:endParaRPr lang="en-US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kern="50" dirty="0" smtClean="0">
              <a:ea typeface="Times New Roman"/>
            </a:endParaRPr>
          </a:p>
          <a:p>
            <a:pPr marL="1257300" lvl="3" indent="-361950" algn="just" hangingPunct="0">
              <a:spcBef>
                <a:spcPts val="0"/>
              </a:spcBef>
              <a:buFont typeface="+mj-lt"/>
              <a:buAutoNum type="alphaLcPeriod"/>
              <a:tabLst>
                <a:tab pos="1143000" algn="l"/>
                <a:tab pos="12573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kern="50" dirty="0" smtClean="0">
                <a:solidFill>
                  <a:srgbClr val="000000"/>
                </a:solidFill>
                <a:ea typeface="Times New Roman"/>
              </a:rPr>
              <a:t>* A Mulher {Israel} (12:1-2)</a:t>
            </a:r>
            <a:endParaRPr lang="en-US" kern="50" dirty="0" smtClean="0">
              <a:ea typeface="Times New Roman"/>
            </a:endParaRPr>
          </a:p>
          <a:p>
            <a:pPr marL="1257300" lvl="3" indent="-361950" algn="just" hangingPunct="0">
              <a:spcBef>
                <a:spcPts val="0"/>
              </a:spcBef>
              <a:buFont typeface="+mj-lt"/>
              <a:buAutoNum type="alphaLcPeriod"/>
              <a:tabLst>
                <a:tab pos="1143000" algn="l"/>
                <a:tab pos="12573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kern="50" dirty="0" smtClean="0">
                <a:solidFill>
                  <a:srgbClr val="000000"/>
                </a:solidFill>
                <a:ea typeface="Times New Roman"/>
              </a:rPr>
              <a:t>* O Dragão Vermelho {Satanás} (12:3-4)</a:t>
            </a:r>
            <a:endParaRPr lang="en-US" kern="50" dirty="0" smtClean="0">
              <a:ea typeface="Times New Roman"/>
            </a:endParaRPr>
          </a:p>
          <a:p>
            <a:pPr marL="1257300" lvl="3" indent="-361950" algn="just" hangingPunct="0">
              <a:spcBef>
                <a:spcPts val="0"/>
              </a:spcBef>
              <a:buFont typeface="+mj-lt"/>
              <a:buAutoNum type="alphaLcPeriod"/>
              <a:tabLst>
                <a:tab pos="1143000" algn="l"/>
                <a:tab pos="12573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kern="50" dirty="0" smtClean="0">
                <a:solidFill>
                  <a:srgbClr val="000000"/>
                </a:solidFill>
                <a:ea typeface="Times New Roman"/>
              </a:rPr>
              <a:t>* O Filho da Mulher {Jesus} (12:5-6}</a:t>
            </a:r>
            <a:endParaRPr lang="en-US" kern="50" dirty="0" smtClean="0">
              <a:ea typeface="Times New Roman"/>
            </a:endParaRPr>
          </a:p>
          <a:p>
            <a:pPr marL="1257300" lvl="3" indent="-361950" algn="just" hangingPunct="0">
              <a:spcBef>
                <a:spcPts val="0"/>
              </a:spcBef>
              <a:buFont typeface="+mj-lt"/>
              <a:buAutoNum type="alphaLcPeriod"/>
              <a:tabLst>
                <a:tab pos="1143000" algn="l"/>
                <a:tab pos="12573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kern="50" dirty="0" smtClean="0">
                <a:solidFill>
                  <a:srgbClr val="000000"/>
                </a:solidFill>
                <a:ea typeface="Times New Roman"/>
              </a:rPr>
              <a:t>* O Anjo Miguel (12:7-12)</a:t>
            </a:r>
            <a:endParaRPr lang="en-US" kern="50" dirty="0" smtClean="0">
              <a:ea typeface="Times New Roman"/>
            </a:endParaRPr>
          </a:p>
          <a:p>
            <a:pPr marL="1257300" lvl="3" indent="-361950" algn="just" hangingPunct="0">
              <a:spcBef>
                <a:spcPts val="0"/>
              </a:spcBef>
              <a:buFont typeface="+mj-lt"/>
              <a:buAutoNum type="alphaLcPeriod"/>
              <a:tabLst>
                <a:tab pos="1143000" algn="l"/>
                <a:tab pos="12573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kern="50" dirty="0" smtClean="0">
                <a:solidFill>
                  <a:srgbClr val="000000"/>
                </a:solidFill>
                <a:ea typeface="Times New Roman"/>
              </a:rPr>
              <a:t>O Dragão Persegue A Mulher (12:13-16)</a:t>
            </a:r>
            <a:endParaRPr lang="en-US" kern="50" dirty="0" smtClean="0">
              <a:ea typeface="Times New Roman"/>
            </a:endParaRPr>
          </a:p>
          <a:p>
            <a:pPr marL="1257300" lvl="3" indent="-361950" algn="just" hangingPunct="0">
              <a:spcBef>
                <a:spcPts val="0"/>
              </a:spcBef>
              <a:buFont typeface="+mj-lt"/>
              <a:buAutoNum type="alphaLcPeriod"/>
              <a:tabLst>
                <a:tab pos="1143000" algn="l"/>
                <a:tab pos="12573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kern="50" dirty="0" smtClean="0">
                <a:solidFill>
                  <a:srgbClr val="000000"/>
                </a:solidFill>
                <a:ea typeface="Times New Roman"/>
              </a:rPr>
              <a:t>* O Remanescente de Israel (12:17)</a:t>
            </a:r>
            <a:endParaRPr lang="en-US" kern="50" dirty="0" smtClean="0">
              <a:ea typeface="Times New Roman"/>
            </a:endParaRPr>
          </a:p>
          <a:p>
            <a:pPr marL="1257300" lvl="3" indent="-361950" algn="just" hangingPunct="0">
              <a:spcBef>
                <a:spcPts val="0"/>
              </a:spcBef>
              <a:buFont typeface="+mj-lt"/>
              <a:buAutoNum type="alphaLcPeriod"/>
              <a:tabLst>
                <a:tab pos="1143000" algn="l"/>
                <a:tab pos="12573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kern="50" dirty="0" smtClean="0">
                <a:solidFill>
                  <a:srgbClr val="000000"/>
                </a:solidFill>
                <a:ea typeface="Times New Roman"/>
              </a:rPr>
              <a:t>* A Besta do Mar (13:1-10) </a:t>
            </a:r>
            <a:endParaRPr lang="en-US" kern="50" dirty="0" smtClean="0">
              <a:ea typeface="Times New Roman"/>
            </a:endParaRPr>
          </a:p>
          <a:p>
            <a:pPr marL="1257300" marR="0" lvl="0" indent="-361950" algn="just" hangingPunct="0">
              <a:spcBef>
                <a:spcPts val="0"/>
              </a:spcBef>
              <a:spcAft>
                <a:spcPts val="0"/>
              </a:spcAft>
              <a:tabLst>
                <a:tab pos="1143000" algn="l"/>
                <a:tab pos="12573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kern="50" dirty="0" smtClean="0">
                <a:solidFill>
                  <a:srgbClr val="000000"/>
                </a:solidFill>
                <a:ea typeface="Times New Roman"/>
              </a:rPr>
              <a:t>h.  * A Besta da Terra (13:11-18)</a:t>
            </a:r>
            <a:r>
              <a:rPr lang="en-US" kern="50" dirty="0" smtClean="0">
                <a:ea typeface="Times New Roman"/>
              </a:rPr>
              <a:t> </a:t>
            </a:r>
            <a:endParaRPr lang="pt-BR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O Esboço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00200"/>
            <a:ext cx="7488832" cy="4525963"/>
          </a:xfrm>
        </p:spPr>
        <p:txBody>
          <a:bodyPr>
            <a:noAutofit/>
          </a:bodyPr>
          <a:lstStyle/>
          <a:p>
            <a:pPr algn="ctr"/>
            <a:r>
              <a:rPr lang="pt-BR" b="1" baseline="30000" dirty="0" smtClean="0"/>
              <a:t>5</a:t>
            </a:r>
            <a:r>
              <a:rPr lang="pt-BR" b="1" dirty="0" smtClean="0"/>
              <a:t>E deu à luz um filho homem que há de reger todas as nações com vara de ferro; e o seu filho foi arrebatado para Deus e </a:t>
            </a:r>
            <a:r>
              <a:rPr lang="pt-BR" b="1" i="1" dirty="0" smtClean="0"/>
              <a:t>para o seu trono.</a:t>
            </a:r>
            <a:endParaRPr lang="pt-BR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indent="-742950" algn="ctr"/>
            <a:r>
              <a:rPr lang="pt-BR" sz="3600" b="1" dirty="0" smtClean="0"/>
              <a:t>* O Filho da Mulher {Jesus} (12:5-6}</a:t>
            </a:r>
          </a:p>
        </p:txBody>
      </p:sp>
      <p:pic>
        <p:nvPicPr>
          <p:cNvPr id="6146" name="Picture 2" descr="http://static2.blastingnews.com/media/photogallery/2015/7/28/660x290/b_290x290/globo-veta-novela-sobre-jesus-cristo_448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3808" y="3008000"/>
            <a:ext cx="3384376" cy="3384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00200"/>
            <a:ext cx="7488832" cy="4525963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6</a:t>
            </a:r>
            <a:r>
              <a:rPr lang="pt-BR" b="1" i="1" dirty="0" smtClean="0"/>
              <a:t>E a mulher fugiu para o deserto, onde já tinha lugar preparado por Deus, para que ali fosse alimentada durante mil duzentos e sessenta dias.</a:t>
            </a:r>
            <a:endParaRPr lang="pt-BR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indent="-742950" algn="ctr"/>
            <a:r>
              <a:rPr lang="pt-BR" sz="3600" b="1" dirty="0" smtClean="0"/>
              <a:t>* O Filho da Mulher {Jesus} (12:5-6}</a:t>
            </a:r>
          </a:p>
        </p:txBody>
      </p:sp>
      <p:pic>
        <p:nvPicPr>
          <p:cNvPr id="6148" name="Picture 4" descr="https://upload.wikimedia.org/wikipedia/commons/5/55/Street_of_Facades,_Pet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429000"/>
            <a:ext cx="3262813" cy="2448596"/>
          </a:xfrm>
          <a:prstGeom prst="rect">
            <a:avLst/>
          </a:prstGeom>
          <a:noFill/>
        </p:spPr>
      </p:pic>
      <p:pic>
        <p:nvPicPr>
          <p:cNvPr id="6150" name="Picture 6" descr="http://www.orth.ch/data/galleries/12_Jordan_18_PetraByNight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429000"/>
            <a:ext cx="3629908" cy="2412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r>
              <a:rPr lang="pt-BR" b="1" i="1" baseline="30000" dirty="0" smtClean="0"/>
              <a:t>7</a:t>
            </a:r>
            <a:r>
              <a:rPr lang="pt-BR" b="1" i="1" dirty="0" smtClean="0"/>
              <a:t>E houve batalha no céu; Miguel e os seus anjos batalhavam contra o dragão, e batalhavam o dragão e os seus anjos;</a:t>
            </a:r>
            <a:r>
              <a:rPr lang="pt-BR" b="1" i="1" baseline="30000" dirty="0" smtClean="0"/>
              <a:t> 8</a:t>
            </a:r>
            <a:r>
              <a:rPr lang="pt-BR" b="1" i="1" dirty="0" smtClean="0"/>
              <a:t>Mas não prevaleceram, nem mais o seu lugar se achou nos céus.</a:t>
            </a:r>
            <a:r>
              <a:rPr lang="pt-BR" b="1" i="1" baseline="30000" dirty="0" smtClean="0"/>
              <a:t> 9</a:t>
            </a:r>
            <a:r>
              <a:rPr lang="pt-BR" b="1" i="1" dirty="0" smtClean="0"/>
              <a:t>E foi precipitado o grande dragão, a antiga serpente, chamada o Diabo, e                               	      Satanás, que engana                                             todo o mundo; ele foi                                precipitado na terra,                                                e os seus anjos foram                                     lançados com ele.</a:t>
            </a:r>
            <a:r>
              <a:rPr lang="pt-BR" b="1" i="1" baseline="30000" dirty="0" smtClean="0"/>
              <a:t>  </a:t>
            </a:r>
            <a:endParaRPr lang="pt-BR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indent="-742950" algn="ctr"/>
            <a:r>
              <a:rPr lang="pt-BR" sz="3600" b="1" dirty="0" smtClean="0"/>
              <a:t>* O Anjo Miguel (12:7-12)</a:t>
            </a:r>
          </a:p>
        </p:txBody>
      </p:sp>
      <p:pic>
        <p:nvPicPr>
          <p:cNvPr id="5124" name="Picture 4" descr="https://torreybookblog.files.wordpress.com/2013/05/satan_cast_out_of_heaven.jpg?w=396&amp;h=3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645024"/>
            <a:ext cx="3771900" cy="2981326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5097760" y="4314800"/>
            <a:ext cx="914400" cy="914400"/>
          </a:xfrm>
          <a:prstGeom prst="ellipse">
            <a:avLst/>
          </a:prstGeom>
          <a:noFill/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10</a:t>
            </a:r>
            <a:r>
              <a:rPr lang="pt-BR" b="1" i="1" dirty="0" smtClean="0"/>
              <a:t>E ouvi uma grande voz no céu, que dizia: Agora é chegada a salvação, e a força, e o reino do nosso Deus, e o poder do seu Cristo; porque já o acusador de nossos irmãos é derrubado, o qual diante do nosso Deus os acusava de dia e de noite.</a:t>
            </a:r>
            <a:r>
              <a:rPr lang="pt-BR" b="1" i="1" baseline="30000" dirty="0" smtClean="0"/>
              <a:t> 11</a:t>
            </a:r>
            <a:r>
              <a:rPr lang="pt-BR" b="1" i="1" dirty="0" smtClean="0"/>
              <a:t>E eles o venceram pelo sangue do Cordeiro e pela palavra do seu testemunho; e não amaram as suas vidas até à morte.</a:t>
            </a:r>
            <a:r>
              <a:rPr lang="pt-BR" b="1" i="1" baseline="30000" dirty="0" smtClean="0"/>
              <a:t> 12</a:t>
            </a:r>
            <a:r>
              <a:rPr lang="pt-BR" b="1" i="1" dirty="0" smtClean="0"/>
              <a:t>Por isso alegrai-vos, ó céus, e vós que neles habitais. Ai dos que habitam na terra e no mar; porque o diabo desceu a vós, e tem grande ira, sabendo que já tem pouco tempo.</a:t>
            </a:r>
            <a:endParaRPr lang="pt-BR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indent="-742950" algn="ctr"/>
            <a:r>
              <a:rPr lang="pt-BR" sz="3600" b="1" dirty="0" smtClean="0"/>
              <a:t>* O Anjo Miguel (12:7-12)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13</a:t>
            </a:r>
            <a:r>
              <a:rPr lang="pt-BR" b="1" i="1" dirty="0" smtClean="0"/>
              <a:t>E, quando o dragão viu que fora lançado na terra, perseguiu a mulher que dera à luz o filho homem.</a:t>
            </a:r>
            <a:r>
              <a:rPr lang="pt-BR" b="1" i="1" baseline="30000" dirty="0" smtClean="0"/>
              <a:t> 14</a:t>
            </a:r>
            <a:r>
              <a:rPr lang="pt-BR" b="1" i="1" dirty="0" smtClean="0"/>
              <a:t>E foram dadas à mulher duas asas de grande águia, para que voasse para o deserto, ao seu lugar, onde é sustentada por um tempo, e tempos, e metade de um tempo, fora da vista da serpente.</a:t>
            </a:r>
            <a:r>
              <a:rPr lang="pt-BR" b="1" i="1" baseline="30000" dirty="0" smtClean="0"/>
              <a:t> </a:t>
            </a:r>
            <a:endParaRPr lang="pt-BR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indent="-742950" algn="ctr"/>
            <a:r>
              <a:rPr lang="pt-BR" sz="3600" b="1" dirty="0" smtClean="0"/>
              <a:t>O Dragão Persegue A Mulher (12:13-16) </a:t>
            </a:r>
          </a:p>
        </p:txBody>
      </p:sp>
      <p:pic>
        <p:nvPicPr>
          <p:cNvPr id="5" name="Picture 4" descr="imag67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187624" y="4293096"/>
            <a:ext cx="2873351" cy="2194282"/>
          </a:xfrm>
          <a:prstGeom prst="rect">
            <a:avLst/>
          </a:prstGeom>
        </p:spPr>
      </p:pic>
      <p:pic>
        <p:nvPicPr>
          <p:cNvPr id="7" name="Picture 4" descr="https://upload.wikimedia.org/wikipedia/commons/5/55/Street_of_Facades,_Pet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329296"/>
            <a:ext cx="2830765" cy="2124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15</a:t>
            </a:r>
            <a:r>
              <a:rPr lang="pt-BR" b="1" i="1" dirty="0" smtClean="0"/>
              <a:t>E a serpente lançou da sua boca, atrás da mulher, água como um rio, para que pela corrente a fizesse arrebatar.</a:t>
            </a:r>
            <a:r>
              <a:rPr lang="pt-BR" b="1" i="1" baseline="30000" dirty="0" smtClean="0"/>
              <a:t> 16</a:t>
            </a:r>
            <a:r>
              <a:rPr lang="pt-BR" b="1" i="1" dirty="0" smtClean="0"/>
              <a:t>E a terra ajudou a mulher; e a terra abriu a sua boca, e tragou o rio que o dragão lançara da sua boca.</a:t>
            </a:r>
            <a:endParaRPr lang="pt-BR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indent="-742950" algn="ctr"/>
            <a:r>
              <a:rPr lang="pt-BR" sz="3600" b="1" dirty="0" smtClean="0"/>
              <a:t>O Dragão Persegue A Mulher (12:13-16) </a:t>
            </a:r>
          </a:p>
        </p:txBody>
      </p:sp>
      <p:pic>
        <p:nvPicPr>
          <p:cNvPr id="5" name="Picture 4" descr="o-dragao-persegue-a-mulh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483768" y="3724994"/>
            <a:ext cx="4176464" cy="280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17</a:t>
            </a:r>
            <a:r>
              <a:rPr lang="pt-BR" b="1" i="1" dirty="0" smtClean="0"/>
              <a:t>E o dragão irou-se contra a mulher, e foi fazer guerra ao remanescente da sua semente, os que guardam os mandamentos de Deus, e têm o testemunho de Jesus Cristo.</a:t>
            </a:r>
          </a:p>
          <a:p>
            <a:pPr algn="ctr"/>
            <a:endParaRPr lang="pt-BR" b="1" i="1" dirty="0" smtClean="0"/>
          </a:p>
          <a:p>
            <a:r>
              <a:rPr lang="pt-BR" b="1" i="1" dirty="0" smtClean="0"/>
              <a:t>Esta perseguição contra Israel começará no meio da Tribulação quando o Anticristo quebra sua aliança com Israel: Daniel 9:27 e Mateus 24:15-22.</a:t>
            </a:r>
            <a:endParaRPr lang="pt-BR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lvl="3" indent="-742950" algn="ctr"/>
            <a:r>
              <a:rPr lang="pt-BR" sz="3600" b="1" dirty="0" smtClean="0"/>
              <a:t>* O Remanescente de Israel (12:17)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17</a:t>
            </a:r>
            <a:r>
              <a:rPr lang="pt-BR" b="1" i="1" dirty="0" smtClean="0"/>
              <a:t>E o dragão irou-se contra a mulher, e foi fazer guerra ao remanescente da sua semente, os que guardam os mandamentos de Deus, e têm o testemunho de Jesus Cristo.</a:t>
            </a:r>
          </a:p>
          <a:p>
            <a:pPr algn="ctr"/>
            <a:endParaRPr lang="pt-BR" b="1" i="1" dirty="0" smtClean="0"/>
          </a:p>
          <a:p>
            <a:pPr algn="ctr"/>
            <a:r>
              <a:rPr lang="pt-BR" b="1" i="1" dirty="0" smtClean="0"/>
              <a:t>Daniel 9:27 </a:t>
            </a:r>
          </a:p>
          <a:p>
            <a:pPr algn="ctr"/>
            <a:r>
              <a:rPr lang="pt-BR" b="1" i="1" dirty="0" smtClean="0"/>
              <a:t>“</a:t>
            </a:r>
            <a:r>
              <a:rPr lang="pt-BR" b="1" dirty="0" smtClean="0"/>
              <a:t>E ele firmará aliança com muitos por uma semana; e </a:t>
            </a:r>
            <a:r>
              <a:rPr lang="pt-BR" b="1" i="1" dirty="0" smtClean="0"/>
              <a:t>na metade da semana fará cessar o sacrifício e a oblação; e sobre a asa das abominações virá o assolador, e isso até à consumação; e o que está determinado será derramado sobre o assolador.” </a:t>
            </a:r>
            <a:endParaRPr lang="pt-BR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lvl="3" indent="-742950" algn="ctr"/>
            <a:r>
              <a:rPr lang="pt-BR" sz="3600" b="1" dirty="0" smtClean="0"/>
              <a:t>* O Remanescente de Israel (12:17)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1"/>
            <a:ext cx="7272808" cy="1540768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17</a:t>
            </a:r>
            <a:r>
              <a:rPr lang="pt-BR" b="1" i="1" dirty="0" smtClean="0"/>
              <a:t>E o dragão irou-se contra a mulher, e foi fazer guerra ao remanescente da sua semente, os que guardam os mandamentos de Deus, e têm o testemunho de Jesus Cristo. </a:t>
            </a:r>
            <a:endParaRPr lang="pt-BR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lvl="3" indent="-742950" algn="ctr"/>
            <a:r>
              <a:rPr lang="pt-BR" sz="3600" b="1" dirty="0" smtClean="0"/>
              <a:t>* O Remanescente de Israel (12:17)</a:t>
            </a:r>
          </a:p>
        </p:txBody>
      </p:sp>
      <p:pic>
        <p:nvPicPr>
          <p:cNvPr id="73730" name="Picture 2" descr="http://img14.deviantart.net/5e1d/i/2014/231/d/b/commissions_nabucodonosor_by_amisgaudi-d7vvs3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1900701" cy="3095213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339752" y="3284985"/>
            <a:ext cx="6048672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Mateus 24:15-22</a:t>
            </a:r>
          </a:p>
          <a:p>
            <a:pPr lvl="0" algn="ctr">
              <a:spcBef>
                <a:spcPct val="20000"/>
              </a:spcBef>
            </a:pPr>
            <a:r>
              <a:rPr lang="pt-BR" sz="2400" b="1" i="1" baseline="30000" dirty="0" smtClean="0">
                <a:latin typeface="Arial" pitchFamily="34" charset="0"/>
                <a:cs typeface="Arial" pitchFamily="34" charset="0"/>
              </a:rPr>
              <a:t>15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Quando, pois, virdes que a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abominação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 desolação, de que falou o profeta Daniel, está no lugar santo; quem lê, entenda;</a:t>
            </a:r>
            <a:r>
              <a:rPr kumimoji="0" lang="pt-BR" sz="2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16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Então, os que </a:t>
            </a:r>
            <a:r>
              <a:rPr kumimoji="0" lang="pt-B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estiverem na Judéia, fujam para os montes;</a:t>
            </a:r>
            <a:r>
              <a:rPr kumimoji="0" lang="pt-BR" sz="2400" b="1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</a:t>
            </a: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1"/>
            <a:ext cx="7272808" cy="1540768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17</a:t>
            </a:r>
            <a:r>
              <a:rPr lang="pt-BR" b="1" i="1" dirty="0" smtClean="0"/>
              <a:t>E o dragão irou-se contra a mulher, e foi fazer guerra ao remanescente da sua semente, os que guardam os mandamentos de Deus, e têm o testemunho de Jesus Cristo. </a:t>
            </a:r>
            <a:endParaRPr lang="pt-BR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lvl="3" indent="-742950" algn="ctr"/>
            <a:r>
              <a:rPr lang="pt-BR" sz="3600" b="1" dirty="0" smtClean="0"/>
              <a:t>* O Remanescente de Israel (12:17)</a:t>
            </a:r>
          </a:p>
        </p:txBody>
      </p:sp>
      <p:pic>
        <p:nvPicPr>
          <p:cNvPr id="73730" name="Picture 2" descr="http://img14.deviantart.net/5e1d/i/2014/231/d/b/commissions_nabucodonosor_by_amisgaudi-d7vvs3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1900701" cy="3095213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339752" y="3284984"/>
            <a:ext cx="5976664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Mateus 24:15-22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b="1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17 </a:t>
            </a:r>
            <a:r>
              <a:rPr kumimoji="0" lang="pt-B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 quem estiver sobre o telhado não desça a tirar alguma coisa de sua casa;</a:t>
            </a:r>
            <a:r>
              <a:rPr kumimoji="0" lang="pt-BR" sz="2400" b="1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18 </a:t>
            </a:r>
            <a:r>
              <a:rPr kumimoji="0" lang="pt-B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 quem estiver no campo não volte atrás a buscar as suas vestes.</a:t>
            </a:r>
            <a:r>
              <a:rPr kumimoji="0" lang="pt-BR" sz="2400" b="1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19 </a:t>
            </a:r>
            <a:r>
              <a:rPr kumimoji="0" lang="pt-B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Mas ai das grávidas e das que amamentarem naqueles dias!</a:t>
            </a:r>
            <a:r>
              <a:rPr kumimoji="0" lang="pt-BR" sz="2400" b="1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20 </a:t>
            </a:r>
            <a:r>
              <a:rPr kumimoji="0" lang="pt-B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 orai para que a vossa fuga não aconteça no inverno nem no sábado;</a:t>
            </a:r>
            <a:r>
              <a:rPr kumimoji="0" lang="pt-BR" sz="2400" b="1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</a:t>
            </a: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vignette3.wikia.nocookie.net/tesfanon/images/2/2e/Scroll_opened.png/revision/latest?cb=201201161449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-252536" y="692696"/>
            <a:ext cx="9649072" cy="6331222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077629" y="44624"/>
            <a:ext cx="4964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Quarto Intervalo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Group 74"/>
          <p:cNvGrpSpPr/>
          <p:nvPr/>
        </p:nvGrpSpPr>
        <p:grpSpPr>
          <a:xfrm>
            <a:off x="827584" y="4653136"/>
            <a:ext cx="7272808" cy="1458105"/>
            <a:chOff x="1547664" y="5010089"/>
            <a:chExt cx="7272808" cy="1458105"/>
          </a:xfrm>
        </p:grpSpPr>
        <p:sp>
          <p:nvSpPr>
            <p:cNvPr id="23" name="Left Brace 22"/>
            <p:cNvSpPr/>
            <p:nvPr/>
          </p:nvSpPr>
          <p:spPr>
            <a:xfrm rot="5400000">
              <a:off x="4932040" y="2204864"/>
              <a:ext cx="504056" cy="7272808"/>
            </a:xfrm>
            <a:prstGeom prst="leftBrac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75090" y="6067808"/>
              <a:ext cx="1080120" cy="3077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Arial" pitchFamily="34" charset="0"/>
                  <a:cs typeface="Arial" pitchFamily="34" charset="0"/>
                </a:rPr>
                <a:t>Parêntesis</a:t>
              </a:r>
              <a:endParaRPr lang="pt-BR" sz="1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3" name="Picture 42" descr="Taça-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9672" y="5987831"/>
              <a:ext cx="792088" cy="480363"/>
            </a:xfrm>
            <a:prstGeom prst="rect">
              <a:avLst/>
            </a:prstGeom>
          </p:spPr>
        </p:pic>
        <p:pic>
          <p:nvPicPr>
            <p:cNvPr id="44" name="Picture 43" descr="Taça-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3768" y="5987831"/>
              <a:ext cx="792088" cy="480363"/>
            </a:xfrm>
            <a:prstGeom prst="rect">
              <a:avLst/>
            </a:prstGeom>
          </p:spPr>
        </p:pic>
        <p:pic>
          <p:nvPicPr>
            <p:cNvPr id="45" name="Picture 44" descr="Taça-3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47864" y="5987831"/>
              <a:ext cx="792088" cy="480363"/>
            </a:xfrm>
            <a:prstGeom prst="rect">
              <a:avLst/>
            </a:prstGeom>
          </p:spPr>
        </p:pic>
        <p:pic>
          <p:nvPicPr>
            <p:cNvPr id="46" name="Picture 45" descr="Taça-4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39952" y="5984875"/>
              <a:ext cx="792088" cy="465032"/>
            </a:xfrm>
            <a:prstGeom prst="rect">
              <a:avLst/>
            </a:prstGeom>
          </p:spPr>
        </p:pic>
        <p:pic>
          <p:nvPicPr>
            <p:cNvPr id="47" name="Picture 46" descr="Taça-5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32040" y="5984875"/>
              <a:ext cx="792088" cy="465032"/>
            </a:xfrm>
            <a:prstGeom prst="rect">
              <a:avLst/>
            </a:prstGeom>
          </p:spPr>
        </p:pic>
        <p:pic>
          <p:nvPicPr>
            <p:cNvPr id="48" name="Picture 47" descr="Taça-6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96136" y="5987831"/>
              <a:ext cx="792088" cy="480363"/>
            </a:xfrm>
            <a:prstGeom prst="rect">
              <a:avLst/>
            </a:prstGeom>
          </p:spPr>
        </p:pic>
        <p:pic>
          <p:nvPicPr>
            <p:cNvPr id="49" name="Picture 48" descr="Taça-7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12360" y="5984875"/>
              <a:ext cx="792088" cy="465032"/>
            </a:xfrm>
            <a:prstGeom prst="rect">
              <a:avLst/>
            </a:prstGeom>
          </p:spPr>
        </p:pic>
        <p:cxnSp>
          <p:nvCxnSpPr>
            <p:cNvPr id="50" name="Straight Connector 49"/>
            <p:cNvCxnSpPr>
              <a:endCxn id="23" idx="1"/>
            </p:cNvCxnSpPr>
            <p:nvPr/>
          </p:nvCxnSpPr>
          <p:spPr>
            <a:xfrm flipH="1">
              <a:off x="5184068" y="5010089"/>
              <a:ext cx="2052228" cy="579151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59"/>
          <p:cNvGrpSpPr/>
          <p:nvPr/>
        </p:nvGrpSpPr>
        <p:grpSpPr>
          <a:xfrm>
            <a:off x="539552" y="3356992"/>
            <a:ext cx="6418708" cy="1512168"/>
            <a:chOff x="827584" y="3573016"/>
            <a:chExt cx="6418708" cy="1512168"/>
          </a:xfrm>
        </p:grpSpPr>
        <p:sp>
          <p:nvSpPr>
            <p:cNvPr id="22" name="Left Brace 21"/>
            <p:cNvSpPr/>
            <p:nvPr/>
          </p:nvSpPr>
          <p:spPr>
            <a:xfrm rot="5400000">
              <a:off x="3779913" y="908721"/>
              <a:ext cx="432046" cy="6336704"/>
            </a:xfrm>
            <a:prstGeom prst="leftBrac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5" name="Straight Connector 24"/>
            <p:cNvCxnSpPr>
              <a:endCxn id="22" idx="1"/>
            </p:cNvCxnSpPr>
            <p:nvPr/>
          </p:nvCxnSpPr>
          <p:spPr>
            <a:xfrm flipH="1">
              <a:off x="3995936" y="3573016"/>
              <a:ext cx="1296144" cy="288034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52"/>
            <p:cNvGrpSpPr/>
            <p:nvPr/>
          </p:nvGrpSpPr>
          <p:grpSpPr>
            <a:xfrm>
              <a:off x="971600" y="4221088"/>
              <a:ext cx="2664296" cy="655569"/>
              <a:chOff x="1547664" y="4221088"/>
              <a:chExt cx="2664296" cy="655569"/>
            </a:xfrm>
          </p:grpSpPr>
          <p:pic>
            <p:nvPicPr>
              <p:cNvPr id="34" name="Picture 33" descr="Trom-1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547664" y="4221088"/>
                <a:ext cx="869890" cy="655569"/>
              </a:xfrm>
              <a:prstGeom prst="rect">
                <a:avLst/>
              </a:prstGeom>
            </p:spPr>
          </p:pic>
          <p:pic>
            <p:nvPicPr>
              <p:cNvPr id="35" name="Picture 34" descr="Trom-2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195736" y="4221088"/>
                <a:ext cx="874092" cy="655569"/>
              </a:xfrm>
              <a:prstGeom prst="rect">
                <a:avLst/>
              </a:prstGeom>
            </p:spPr>
          </p:pic>
          <p:pic>
            <p:nvPicPr>
              <p:cNvPr id="36" name="Picture 35" descr="Trom-3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773318" y="4221088"/>
                <a:ext cx="869890" cy="655569"/>
              </a:xfrm>
              <a:prstGeom prst="rect">
                <a:avLst/>
              </a:prstGeom>
            </p:spPr>
          </p:pic>
          <p:pic>
            <p:nvPicPr>
              <p:cNvPr id="37" name="Picture 36" descr="Trom-4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3337868" y="4221088"/>
                <a:ext cx="874092" cy="655569"/>
              </a:xfrm>
              <a:prstGeom prst="rect">
                <a:avLst/>
              </a:prstGeom>
            </p:spPr>
          </p:pic>
        </p:grpSp>
        <p:grpSp>
          <p:nvGrpSpPr>
            <p:cNvPr id="5" name="Group 54"/>
            <p:cNvGrpSpPr/>
            <p:nvPr/>
          </p:nvGrpSpPr>
          <p:grpSpPr>
            <a:xfrm>
              <a:off x="4057948" y="4221088"/>
              <a:ext cx="1450156" cy="655569"/>
              <a:chOff x="3913932" y="4221088"/>
              <a:chExt cx="1450156" cy="655569"/>
            </a:xfrm>
          </p:grpSpPr>
          <p:pic>
            <p:nvPicPr>
              <p:cNvPr id="38" name="Picture 37" descr="Trom-5.png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3913932" y="4221088"/>
                <a:ext cx="874092" cy="651367"/>
              </a:xfrm>
              <a:prstGeom prst="rect">
                <a:avLst/>
              </a:prstGeom>
            </p:spPr>
          </p:pic>
          <p:pic>
            <p:nvPicPr>
              <p:cNvPr id="39" name="Picture 38" descr="Trom-6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494198" y="4221088"/>
                <a:ext cx="869890" cy="655569"/>
              </a:xfrm>
              <a:prstGeom prst="rect">
                <a:avLst/>
              </a:prstGeom>
            </p:spPr>
          </p:pic>
        </p:grpSp>
        <p:pic>
          <p:nvPicPr>
            <p:cNvPr id="40" name="Picture 39" descr="Trom-7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72200" y="4149080"/>
              <a:ext cx="874092" cy="655569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5436096" y="4437112"/>
              <a:ext cx="1080120" cy="3077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Arial" pitchFamily="34" charset="0"/>
                  <a:cs typeface="Arial" pitchFamily="34" charset="0"/>
                </a:rPr>
                <a:t>Parêntesis</a:t>
              </a:r>
              <a:endParaRPr lang="pt-BR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563888" y="4437112"/>
              <a:ext cx="576064" cy="3077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err="1" smtClean="0">
                  <a:latin typeface="Arial" pitchFamily="34" charset="0"/>
                  <a:cs typeface="Arial" pitchFamily="34" charset="0"/>
                </a:rPr>
                <a:t>Parê</a:t>
              </a:r>
              <a:endParaRPr lang="pt-BR" sz="14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Group 56"/>
            <p:cNvGrpSpPr/>
            <p:nvPr/>
          </p:nvGrpSpPr>
          <p:grpSpPr>
            <a:xfrm>
              <a:off x="4288160" y="4672186"/>
              <a:ext cx="2880320" cy="412998"/>
              <a:chOff x="4211960" y="4653136"/>
              <a:chExt cx="2880320" cy="412998"/>
            </a:xfrm>
          </p:grpSpPr>
          <p:sp>
            <p:nvSpPr>
              <p:cNvPr id="52" name="Right Bracket 51"/>
              <p:cNvSpPr/>
              <p:nvPr/>
            </p:nvSpPr>
            <p:spPr>
              <a:xfrm rot="5400000">
                <a:off x="5472100" y="3392996"/>
                <a:ext cx="360040" cy="2880320"/>
              </a:xfrm>
              <a:prstGeom prst="rightBracket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129014" y="4696802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smtClean="0">
                    <a:solidFill>
                      <a:srgbClr val="C00000"/>
                    </a:solidFill>
                  </a:rPr>
                  <a:t>Três Ais</a:t>
                </a:r>
                <a:endParaRPr lang="pt-BR" b="1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7" name="Group 61"/>
          <p:cNvGrpSpPr/>
          <p:nvPr/>
        </p:nvGrpSpPr>
        <p:grpSpPr>
          <a:xfrm>
            <a:off x="1763688" y="1586508"/>
            <a:ext cx="5824264" cy="895712"/>
            <a:chOff x="1403648" y="1700808"/>
            <a:chExt cx="5824264" cy="895712"/>
          </a:xfrm>
        </p:grpSpPr>
        <p:pic>
          <p:nvPicPr>
            <p:cNvPr id="63" name="Picture 62" descr="Scrolla.png"/>
            <p:cNvPicPr>
              <a:picLocks noChangeAspect="1"/>
            </p:cNvPicPr>
            <p:nvPr/>
          </p:nvPicPr>
          <p:blipFill>
            <a:blip r:embed="rId18" cstate="print">
              <a:clrChange>
                <a:clrFrom>
                  <a:srgbClr val="FFD800"/>
                </a:clrFrom>
                <a:clrTo>
                  <a:srgbClr val="FFD8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400000">
              <a:off x="2208836" y="895620"/>
              <a:ext cx="895712" cy="25060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3915544" y="1930550"/>
              <a:ext cx="3312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= Livro de Sete Selos</a:t>
              </a:r>
              <a:endParaRPr lang="pt-BR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64"/>
          <p:cNvGrpSpPr/>
          <p:nvPr/>
        </p:nvGrpSpPr>
        <p:grpSpPr>
          <a:xfrm>
            <a:off x="467544" y="2385018"/>
            <a:ext cx="5040560" cy="971974"/>
            <a:chOff x="467544" y="2564904"/>
            <a:chExt cx="5040560" cy="971974"/>
          </a:xfrm>
        </p:grpSpPr>
        <p:sp>
          <p:nvSpPr>
            <p:cNvPr id="66" name="Left Brace 65"/>
            <p:cNvSpPr/>
            <p:nvPr/>
          </p:nvSpPr>
          <p:spPr>
            <a:xfrm rot="5400000">
              <a:off x="2807804" y="296652"/>
              <a:ext cx="432048" cy="4968552"/>
            </a:xfrm>
            <a:prstGeom prst="leftBrac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779912" y="3121223"/>
              <a:ext cx="1080120" cy="3077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Arial" pitchFamily="34" charset="0"/>
                  <a:cs typeface="Arial" pitchFamily="34" charset="0"/>
                </a:rPr>
                <a:t>Parêntesis</a:t>
              </a:r>
              <a:endParaRPr lang="pt-BR" sz="1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8" name="Picture 67" descr="Seal-1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7544" y="2996952"/>
              <a:ext cx="618996" cy="524428"/>
            </a:xfrm>
            <a:prstGeom prst="rect">
              <a:avLst/>
            </a:prstGeom>
          </p:spPr>
        </p:pic>
        <p:pic>
          <p:nvPicPr>
            <p:cNvPr id="69" name="Picture 68" descr="Seal-2.pn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71600" y="2996952"/>
              <a:ext cx="618996" cy="528726"/>
            </a:xfrm>
            <a:prstGeom prst="rect">
              <a:avLst/>
            </a:prstGeom>
          </p:spPr>
        </p:pic>
        <p:pic>
          <p:nvPicPr>
            <p:cNvPr id="70" name="Picture 69" descr="Seal-3.pn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16668" y="2996952"/>
              <a:ext cx="623295" cy="528726"/>
            </a:xfrm>
            <a:prstGeom prst="rect">
              <a:avLst/>
            </a:prstGeom>
          </p:spPr>
        </p:pic>
        <p:pic>
          <p:nvPicPr>
            <p:cNvPr id="71" name="Picture 70" descr="Seal-4.pn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51720" y="2996952"/>
              <a:ext cx="623295" cy="528726"/>
            </a:xfrm>
            <a:prstGeom prst="rect">
              <a:avLst/>
            </a:prstGeom>
          </p:spPr>
        </p:pic>
        <p:pic>
          <p:nvPicPr>
            <p:cNvPr id="72" name="Picture 71" descr="Seal-5.png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555776" y="2996952"/>
              <a:ext cx="618996" cy="524428"/>
            </a:xfrm>
            <a:prstGeom prst="rect">
              <a:avLst/>
            </a:prstGeom>
          </p:spPr>
        </p:pic>
        <p:pic>
          <p:nvPicPr>
            <p:cNvPr id="73" name="Picture 72" descr="Seal-6.png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131840" y="2996952"/>
              <a:ext cx="618996" cy="528726"/>
            </a:xfrm>
            <a:prstGeom prst="rect">
              <a:avLst/>
            </a:prstGeom>
          </p:spPr>
        </p:pic>
        <p:pic>
          <p:nvPicPr>
            <p:cNvPr id="74" name="Picture 73" descr="Seal-7.png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59084" y="3012450"/>
              <a:ext cx="618996" cy="524428"/>
            </a:xfrm>
            <a:prstGeom prst="rect">
              <a:avLst/>
            </a:prstGeom>
          </p:spPr>
        </p:pic>
      </p:grpSp>
      <p:sp>
        <p:nvSpPr>
          <p:cNvPr id="51" name="TextBox 50"/>
          <p:cNvSpPr txBox="1"/>
          <p:nvPr/>
        </p:nvSpPr>
        <p:spPr>
          <a:xfrm>
            <a:off x="2391728" y="623731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 Black" pitchFamily="34" charset="0"/>
              </a:rPr>
              <a:t>Apocalipse 6 - 18</a:t>
            </a:r>
            <a:endParaRPr lang="pt-BR" sz="2400" dirty="0">
              <a:latin typeface="Arial Black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30380" y="4005064"/>
            <a:ext cx="1656184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Cap. 12-13, 14, </a:t>
            </a:r>
          </a:p>
          <a:p>
            <a:pPr algn="ctr"/>
            <a:r>
              <a:rPr lang="pt-BR" sz="2000" b="1" dirty="0" smtClean="0"/>
              <a:t>15:1-16:1</a:t>
            </a:r>
            <a:endParaRPr lang="pt-BR" sz="2000" b="1" dirty="0"/>
          </a:p>
        </p:txBody>
      </p:sp>
      <p:sp>
        <p:nvSpPr>
          <p:cNvPr id="57" name="Rectangle 56"/>
          <p:cNvSpPr/>
          <p:nvPr/>
        </p:nvSpPr>
        <p:spPr>
          <a:xfrm>
            <a:off x="7317829" y="4033639"/>
            <a:ext cx="1296144" cy="36004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TextBox 58"/>
          <p:cNvSpPr txBox="1"/>
          <p:nvPr/>
        </p:nvSpPr>
        <p:spPr>
          <a:xfrm>
            <a:off x="6804248" y="3212976"/>
            <a:ext cx="219573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kern="5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Quarto Intervalo</a:t>
            </a:r>
            <a:r>
              <a:rPr lang="pt-BR" kern="50" dirty="0" smtClean="0">
                <a:solidFill>
                  <a:srgbClr val="000000"/>
                </a:solidFill>
                <a:ea typeface="Times New Roman"/>
              </a:rPr>
              <a:t>: </a:t>
            </a:r>
          </a:p>
          <a:p>
            <a:pPr algn="ctr"/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Os Sete Personagens</a:t>
            </a:r>
            <a:endParaRPr lang="pt-BR" b="1" dirty="0"/>
          </a:p>
        </p:txBody>
      </p:sp>
      <p:sp>
        <p:nvSpPr>
          <p:cNvPr id="53" name="Rounded Rectangle 52"/>
          <p:cNvSpPr/>
          <p:nvPr/>
        </p:nvSpPr>
        <p:spPr>
          <a:xfrm>
            <a:off x="6804248" y="3140968"/>
            <a:ext cx="2243500" cy="2016224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9" grpId="0" animBg="1"/>
      <p:bldP spid="5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1"/>
            <a:ext cx="7272808" cy="1540768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17</a:t>
            </a:r>
            <a:r>
              <a:rPr lang="pt-BR" b="1" i="1" dirty="0" smtClean="0"/>
              <a:t>E o dragão irou-se contra a mulher, e foi fazer guerra ao remanescente da sua semente, os que guardam os mandamentos de Deus, e têm o testemunho de Jesus Cristo. </a:t>
            </a:r>
            <a:endParaRPr lang="pt-BR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lvl="3" indent="-742950" algn="ctr"/>
            <a:r>
              <a:rPr lang="pt-BR" sz="3600" b="1" dirty="0" smtClean="0"/>
              <a:t>* O Remanescente de Israel (12:17)</a:t>
            </a:r>
          </a:p>
        </p:txBody>
      </p:sp>
      <p:pic>
        <p:nvPicPr>
          <p:cNvPr id="73730" name="Picture 2" descr="http://img14.deviantart.net/5e1d/i/2014/231/d/b/commissions_nabucodonosor_by_amisgaudi-d7vvs3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1900701" cy="3095213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339752" y="3284984"/>
            <a:ext cx="640871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Mateus 24:15-22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b="1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21 </a:t>
            </a:r>
            <a:r>
              <a:rPr kumimoji="0" lang="pt-B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Porque haverá então grande aflição, como nunca houve desde o princípio do mundo até agora, nem tampouco há de haver.</a:t>
            </a:r>
            <a:r>
              <a:rPr kumimoji="0" lang="pt-BR" sz="2400" b="1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22 </a:t>
            </a:r>
            <a:r>
              <a:rPr kumimoji="0" lang="pt-B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E, se aqueles dias não fossem abreviados, nenhuma carne se salvaria; mas por causa dos escolhidos serão abreviados aqueles dias.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1</a:t>
            </a:r>
            <a:r>
              <a:rPr lang="pt-BR" b="1" i="1" dirty="0" smtClean="0"/>
              <a:t>E eu pus-me sobre a areia do mar, e vi subir do mar uma besta que tinha sete cabeças e dez chifres, e sobre os seus chifres dez diademas, e sobre as suas cabeças um nome de blasfêmia.</a:t>
            </a:r>
            <a:r>
              <a:rPr lang="pt-BR" b="1" i="1" baseline="30000" dirty="0" smtClean="0"/>
              <a:t> 2</a:t>
            </a:r>
            <a:r>
              <a:rPr lang="pt-BR" b="1" i="1" dirty="0" smtClean="0"/>
              <a:t>E a besta que vi era semelhante ao leopardo, e os seus pés como os de urso, e a sua boca como a de leão; e o dragão deu-lhe o seu poder, e o seu trono, e grande poderio.</a:t>
            </a:r>
          </a:p>
          <a:p>
            <a:pPr algn="ctr"/>
            <a:endParaRPr lang="pt-BR" b="1" i="1" dirty="0" smtClean="0"/>
          </a:p>
          <a:p>
            <a:pPr algn="ctr"/>
            <a:r>
              <a:rPr lang="pt-BR" b="1" i="1" dirty="0" smtClean="0"/>
              <a:t>Agora temos o segundo pessoa da trindade de Satanás – o Anticristo.</a:t>
            </a:r>
            <a:endParaRPr lang="pt-BR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lvl="3" indent="-742950" algn="ctr"/>
            <a:r>
              <a:rPr lang="pt-BR" sz="3600" b="1" dirty="0" smtClean="0"/>
              <a:t>* A Besta do Mar (13:1-10)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pic>
        <p:nvPicPr>
          <p:cNvPr id="7" name="Picture 6" descr="Untitledqq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980728"/>
            <a:ext cx="6675779" cy="3957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4135720"/>
            <a:ext cx="8424936" cy="267765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 besta é o Anticristo, o mesmo de II Tess. 2:3-12.  Porque a palavra "besta" é usada com referência a esta pessoa?  O Anticristo vai agir como um animal selvagem. A palavra "besta" neste capítulo não é </a:t>
            </a:r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zoom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("o que vive"), como no capítulo 4), mas, </a:t>
            </a:r>
            <a:r>
              <a:rPr lang="pt-BR" sz="2400" b="1" i="1" dirty="0" err="1" smtClean="0">
                <a:latin typeface="Arial" pitchFamily="34" charset="0"/>
                <a:cs typeface="Arial" pitchFamily="34" charset="0"/>
              </a:rPr>
              <a:t>therion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("besta selvagem"), e portanto descreve o reino de terror bestial, demoníaco e vingativo da parte das duas bestas.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lvl="3" indent="-742950" algn="ctr"/>
            <a:r>
              <a:rPr lang="pt-BR" sz="3600" b="1" dirty="0" smtClean="0"/>
              <a:t>* A Besta do Mar (13:1-10)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pic>
        <p:nvPicPr>
          <p:cNvPr id="10" name="Picture 9" descr="Untitledqq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980728"/>
            <a:ext cx="6675779" cy="3957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4135720"/>
            <a:ext cx="8424936" cy="267765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Mas quem é este Anticristo?  Não devemos perder de vista o fato de que esta besta é uma pessoa real, e não meramente um princípio ou força.  A sua presença no lago de fogo (19:20, 20:10) prova este fato.  Desde que sobe do mar, um símbolo das nações (Isa. 57:20, Apo. 17:15 e Dan. 7:2-3) e de uma grande multidão (Gên. 22:17), muitos creem que ele será um gentio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lvl="3" indent="-742950" algn="ctr"/>
            <a:r>
              <a:rPr lang="pt-BR" sz="3600" b="1" dirty="0" smtClean="0"/>
              <a:t>* A Besta do Mar (13:1-10)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pic>
        <p:nvPicPr>
          <p:cNvPr id="7" name="Picture 6" descr="Untitledqq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980728"/>
            <a:ext cx="6675779" cy="3957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4135720"/>
            <a:ext cx="8424936" cy="267765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Nomes de blasfêmias sobre sua cabeça, ou cabeças, falam de seu desafio total contra Deus.  Títulos blasfemos assumidos pelos imperadores romanos do primeiro e segundo séculos (e de certos líderes romanos que vieram depois) são os precursores dos nomes que a besta ostentará com orgulho.  Nero, por exemplo, foi saudado como "o eterno“.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lvl="3" indent="-742950" algn="ctr"/>
            <a:r>
              <a:rPr lang="pt-BR" sz="3600" b="1" dirty="0" smtClean="0"/>
              <a:t>* A Besta do Mar (13:1-10)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pic>
        <p:nvPicPr>
          <p:cNvPr id="10" name="Picture 9" descr="Untitledqq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980728"/>
            <a:ext cx="6675779" cy="39578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lvl="3" indent="-742950" algn="ctr"/>
            <a:r>
              <a:rPr lang="pt-BR" sz="3600" b="1" dirty="0" smtClean="0"/>
              <a:t>* A Besta do Mar (13:1-10) 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4135720"/>
            <a:ext cx="8424936" cy="267765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Já vimos a explicação de Apocalipse 17:9-12 sobre estes símbolos:</a:t>
            </a:r>
          </a:p>
          <a:p>
            <a:pPr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* As 7 cabeças =	Apocalipse 17:9 diz que as sete cabeças são sete montes (a cidade de </a:t>
            </a:r>
            <a:r>
              <a:rPr lang="pt-BR" sz="2400" b="1" u="sng" dirty="0" smtClean="0">
                <a:latin typeface="Arial" pitchFamily="34" charset="0"/>
                <a:cs typeface="Arial" pitchFamily="34" charset="0"/>
              </a:rPr>
              <a:t>Roma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), e também sete reis (os sete impérios mundiais de </a:t>
            </a:r>
            <a:r>
              <a:rPr lang="pt-BR" sz="2400" b="1" u="sng" dirty="0" smtClean="0">
                <a:latin typeface="Arial" pitchFamily="34" charset="0"/>
                <a:cs typeface="Arial" pitchFamily="34" charset="0"/>
              </a:rPr>
              <a:t>Egito, Assíria, Babilônia, Medo-Pérsio, Grécia, Roma, e Roma Revivificada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pic>
        <p:nvPicPr>
          <p:cNvPr id="10" name="Picture 9" descr="Untitledqq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980728"/>
            <a:ext cx="6675779" cy="39578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lvl="3" indent="-742950" algn="ctr"/>
            <a:r>
              <a:rPr lang="pt-BR" sz="3600" b="1" dirty="0" smtClean="0"/>
              <a:t>* A Besta do Mar (13:1-10) 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3789040"/>
            <a:ext cx="8424936" cy="304698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Já vimos a explicação de Apocalipse 17:9-12 sobre estes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simbolos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* Os 10 chifres  =	Representam dez poderes ou dez reis. Em Daniel 2 a estátua tem dez dedos nos pés, em Daniel 7 a besta tem dez chifres, que são dez reis (vs. 24).  A besta sairá de entre dez nações ou uma confederação de dez nações. (Talvez um desenvolvimento do Mercado Comum Europeu.)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pic>
        <p:nvPicPr>
          <p:cNvPr id="7" name="Picture 6" descr="Untitledqq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980728"/>
            <a:ext cx="6675779" cy="3957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3789040"/>
            <a:ext cx="8424936" cy="304698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Já vimos a explicação de Apocalipse 17:9-12 sobre estes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simbolos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* As 10 diademas = Uma diadema é uma coroa de rei, mostrando a sua autoridade.  Porque em Apo. 12:3 só fala de 7 diademas, e não dez?  Em Daniel 7:8 diz que dos dez chifres, três serão arrancados, ficando apenas sete, e após os três chifres serem arrancados, sobe outro, que é o oitavo reis (Apo. 17:11).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lvl="3" indent="-742950" algn="ctr"/>
            <a:r>
              <a:rPr lang="pt-BR" sz="3600" b="1" dirty="0" smtClean="0"/>
              <a:t>* A Besta do Mar (13:1-10)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2</a:t>
            </a:r>
            <a:r>
              <a:rPr lang="pt-BR" b="1" i="1" dirty="0" smtClean="0"/>
              <a:t>E a besta que vi era semelhante ao </a:t>
            </a:r>
            <a:r>
              <a:rPr lang="pt-BR" b="1" i="1" u="sng" dirty="0" smtClean="0"/>
              <a:t>leopardo</a:t>
            </a:r>
            <a:r>
              <a:rPr lang="pt-BR" b="1" i="1" dirty="0" smtClean="0"/>
              <a:t>, e os seus </a:t>
            </a:r>
            <a:r>
              <a:rPr lang="pt-BR" b="1" i="1" u="sng" dirty="0" smtClean="0"/>
              <a:t>pés como os de urso</a:t>
            </a:r>
            <a:r>
              <a:rPr lang="pt-BR" b="1" i="1" dirty="0" smtClean="0"/>
              <a:t>, e a sua </a:t>
            </a:r>
            <a:r>
              <a:rPr lang="pt-BR" b="1" i="1" u="sng" dirty="0" smtClean="0"/>
              <a:t>boca como a de leão</a:t>
            </a:r>
            <a:r>
              <a:rPr lang="pt-BR" b="1" i="1" dirty="0" smtClean="0"/>
              <a:t>; e o dragão deu-lhe o seu poder, e o seu trono, e grande poderio.</a:t>
            </a:r>
            <a:endParaRPr lang="pt-BR" b="1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23529" y="5258008"/>
          <a:ext cx="842493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1"/>
                <a:gridCol w="2592288"/>
                <a:gridCol w="4464496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Os Animais Incluídos</a:t>
                      </a:r>
                      <a:r>
                        <a:rPr lang="pt-BR" baseline="0" dirty="0" smtClean="0"/>
                        <a:t> Na Besta do Mar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Leopardo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Grécia (Dan. 7:6)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Mostra a rapidez das suas conquistas. 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Urso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Medo-Persa (Dan. 7:5)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Mostra a resistência e força da besta.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Leão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Babilônia (Dan. 7:4)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Mostra o poder de destruição da besta.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 descr="Untitledqq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5295" y="1170464"/>
            <a:ext cx="4173863" cy="2474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lvl="3" indent="-742950" algn="ctr"/>
            <a:r>
              <a:rPr lang="pt-BR" sz="3600" b="1" dirty="0" smtClean="0"/>
              <a:t>* A Besta do Mar (13:1-10) 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3352924"/>
            <a:ext cx="8424936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Três animais diferentes são ligados com está besta: 1) Leopardo (corpo), 2) Urso (pés) e 3) Leão (boca). A ordem a ordem dos animais em Daniel 7 é a inversa do que aqui.  Isso é porque Daniel olha para o futuro, e João olha para o passado. </a:t>
            </a:r>
          </a:p>
          <a:p>
            <a:pPr hangingPunct="0"/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2</a:t>
            </a:r>
            <a:r>
              <a:rPr lang="pt-BR" b="1" i="1" dirty="0" smtClean="0"/>
              <a:t>E a besta que vi era semelhante ao </a:t>
            </a:r>
            <a:r>
              <a:rPr lang="pt-BR" b="1" i="1" u="sng" dirty="0" smtClean="0"/>
              <a:t>leopardo</a:t>
            </a:r>
            <a:r>
              <a:rPr lang="pt-BR" b="1" i="1" dirty="0" smtClean="0"/>
              <a:t>, e os seus </a:t>
            </a:r>
            <a:r>
              <a:rPr lang="pt-BR" b="1" i="1" u="sng" dirty="0" smtClean="0"/>
              <a:t>pés como os de urso</a:t>
            </a:r>
            <a:r>
              <a:rPr lang="pt-BR" b="1" i="1" dirty="0" smtClean="0"/>
              <a:t>, e a sua </a:t>
            </a:r>
            <a:r>
              <a:rPr lang="pt-BR" b="1" i="1" u="sng" dirty="0" smtClean="0"/>
              <a:t>boca como a de leão</a:t>
            </a:r>
            <a:r>
              <a:rPr lang="pt-BR" b="1" i="1" dirty="0" smtClean="0"/>
              <a:t>; e o dragão deu-lhe o seu poder, e o seu trono, e grande poderio.</a:t>
            </a:r>
            <a:endParaRPr lang="pt-BR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lvl="3" indent="-742950" algn="ctr"/>
            <a:r>
              <a:rPr lang="pt-BR" sz="3600" b="1" dirty="0" smtClean="0"/>
              <a:t>* A Besta do Mar (13:1-10) 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3284984"/>
            <a:ext cx="8424936" cy="304698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Três animais diferentes são ligados com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esta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besta: 1) Leopardo (corpo), 2) Urso (pés) e 3) Leão (boca). Todos estes três animais estão citados em Dan. 7:1-7, com a besta representando o Império Romano Revivificado. O Império Romano desapareceu historicamente, mas conforme Daniel 7, o Império Romano estará em evidência na revelação vinda de Cristo. Assim somos obrigados a crer que ele Ressurgirá no tempo do fim.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0" y="1600200"/>
            <a:ext cx="5040560" cy="3052936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 </a:t>
            </a:r>
            <a:r>
              <a:rPr lang="pt-BR" b="1" baseline="30000" dirty="0" smtClean="0"/>
              <a:t>1</a:t>
            </a:r>
            <a:r>
              <a:rPr lang="pt-BR" b="1" dirty="0" smtClean="0"/>
              <a:t>E viu-se um grande </a:t>
            </a:r>
            <a:r>
              <a:rPr lang="pt-BR" b="1" u="sng" dirty="0" smtClean="0"/>
              <a:t>sinal</a:t>
            </a:r>
            <a:r>
              <a:rPr lang="pt-BR" b="1" dirty="0" smtClean="0"/>
              <a:t> no céu: uma mulher vestida do sol, tendo a lua debaixo dos seus pés, e uma coroa de doze estrelas sobre a sua cabeça.</a:t>
            </a:r>
            <a:r>
              <a:rPr lang="pt-BR" b="1" baseline="30000" dirty="0" smtClean="0"/>
              <a:t> 2</a:t>
            </a:r>
            <a:r>
              <a:rPr lang="pt-BR" b="1" dirty="0" smtClean="0"/>
              <a:t>E estava grávida, e com dores de parto, e gritava com ânsias de dar à luz.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indent="-742950" algn="ctr"/>
            <a:r>
              <a:rPr lang="pt-BR" sz="3600" b="1" dirty="0" smtClean="0"/>
              <a:t>* A Mulher {Israel} (12:1-2)</a:t>
            </a:r>
          </a:p>
        </p:txBody>
      </p:sp>
      <p:pic>
        <p:nvPicPr>
          <p:cNvPr id="7" name="Picture 6" descr="Untitled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628800"/>
            <a:ext cx="2848373" cy="48298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3848" y="4941168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Quem é está mulher!</a:t>
            </a:r>
          </a:p>
          <a:p>
            <a:pPr algn="ctr" hangingPunct="0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ctr"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ISRAEL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2</a:t>
            </a:r>
            <a:r>
              <a:rPr lang="pt-BR" b="1" i="1" dirty="0" smtClean="0"/>
              <a:t>E a besta que vi era semelhante ao </a:t>
            </a:r>
            <a:r>
              <a:rPr lang="pt-BR" b="1" i="1" u="sng" dirty="0" smtClean="0"/>
              <a:t>leopardo</a:t>
            </a:r>
            <a:r>
              <a:rPr lang="pt-BR" b="1" i="1" dirty="0" smtClean="0"/>
              <a:t>, e os seus </a:t>
            </a:r>
            <a:r>
              <a:rPr lang="pt-BR" b="1" i="1" u="sng" dirty="0" smtClean="0"/>
              <a:t>pés como os de urso</a:t>
            </a:r>
            <a:r>
              <a:rPr lang="pt-BR" b="1" i="1" dirty="0" smtClean="0"/>
              <a:t>, e a sua </a:t>
            </a:r>
            <a:r>
              <a:rPr lang="pt-BR" b="1" i="1" u="sng" dirty="0" smtClean="0"/>
              <a:t>boca como a de leão</a:t>
            </a:r>
            <a:r>
              <a:rPr lang="pt-BR" b="1" i="1" dirty="0" smtClean="0"/>
              <a:t>; e o dragão deu-lhe o seu poder, e o seu trono, e grande poderio.</a:t>
            </a:r>
            <a:endParaRPr lang="pt-BR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lvl="3" indent="-742950" algn="ctr"/>
            <a:r>
              <a:rPr lang="pt-BR" sz="3600" b="1" dirty="0" smtClean="0"/>
              <a:t>* A Besta do Mar (13:1-10) 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3284984"/>
            <a:ext cx="8424936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 Dragão simboliza Satanás, que dará o seu poder, o seu trono, e sua autoridade ao Anticristo.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3</a:t>
            </a:r>
            <a:r>
              <a:rPr lang="pt-BR" b="1" i="1" dirty="0" smtClean="0"/>
              <a:t>E vi uma das suas cabeças como ferida de morte, e a sua chaga mortal foi curada; e toda a terra se maravilhou após a besta.</a:t>
            </a:r>
            <a:r>
              <a:rPr lang="pt-BR" b="1" i="1" baseline="30000" dirty="0" smtClean="0"/>
              <a:t> 4</a:t>
            </a:r>
            <a:r>
              <a:rPr lang="pt-BR" b="1" i="1" dirty="0" smtClean="0"/>
              <a:t>E adoraram o dragão que deu à besta o seu poder; e adoraram a besta, dizendo: Quem é semelhante à besta? Quem poderá batalhar contra ela?</a:t>
            </a:r>
            <a:r>
              <a:rPr lang="pt-BR" b="1" i="1" baseline="30000" dirty="0" smtClean="0"/>
              <a:t>  </a:t>
            </a:r>
            <a:endParaRPr lang="pt-BR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lvl="3" indent="-742950" algn="ctr"/>
            <a:r>
              <a:rPr lang="pt-BR" sz="3600" b="1" dirty="0" smtClean="0"/>
              <a:t>* A Besta do Mar (13:1-10) 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3933056"/>
            <a:ext cx="8424936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Algumas pessoas pensam que a frase "como ferida de morte, e a sua chaga mortal foi curada" fala de uma ressurreição literal.  Por isso pensam que refere-se a uma pessoa. Pessoas têm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identificado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está pessoa a Hitler, JF Kennedy 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Elvis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Presley. Se é uma pessoa seria o próprio Anticristo.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3</a:t>
            </a:r>
            <a:r>
              <a:rPr lang="pt-BR" b="1" i="1" dirty="0" smtClean="0"/>
              <a:t>E vi uma das suas cabeças como ferida de morte, e a sua chaga mortal foi curada; e toda a terra se maravilhou após a besta.</a:t>
            </a:r>
            <a:r>
              <a:rPr lang="pt-BR" b="1" i="1" baseline="30000" dirty="0" smtClean="0"/>
              <a:t> 4</a:t>
            </a:r>
            <a:r>
              <a:rPr lang="pt-BR" b="1" i="1" dirty="0" smtClean="0"/>
              <a:t>E adoraram o dragão que deu à besta o seu poder; e adoraram a besta, dizendo: Quem é semelhante à besta? Quem poderá batalhar contra ela?</a:t>
            </a:r>
            <a:r>
              <a:rPr lang="pt-BR" b="1" i="1" baseline="30000" dirty="0" smtClean="0"/>
              <a:t>  </a:t>
            </a:r>
            <a:endParaRPr lang="pt-BR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lvl="3" indent="-742950" algn="ctr"/>
            <a:r>
              <a:rPr lang="pt-BR" sz="3600" b="1" dirty="0" smtClean="0"/>
              <a:t>* A Besta do Mar (13:1-10) 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3933056"/>
            <a:ext cx="8424936" cy="267765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Desde que a cabeça fala sobre um rei e seu reino. Acredito que fala sobre o ressurgimento do Império Romano no tempo da tribulação.  Talvez o Anticristo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morra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 a sua ressurreição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deixe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 humanidade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incrédula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 abismada.  Daí o motivo da admiração e da adoração.  Por diversas vezes sua morte e reavivamento está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mencionada: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13:12, 14.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5</a:t>
            </a:r>
            <a:r>
              <a:rPr lang="pt-BR" b="1" i="1" dirty="0" smtClean="0"/>
              <a:t>E foi-lhe dada uma boca, para proferir grandes coisas e blasfêmias; e </a:t>
            </a:r>
            <a:r>
              <a:rPr lang="pt-BR" b="1" i="1" dirty="0" err="1" smtClean="0"/>
              <a:t>deu-se-lhe</a:t>
            </a:r>
            <a:r>
              <a:rPr lang="pt-BR" b="1" i="1" dirty="0" smtClean="0"/>
              <a:t> poder para agir por quarenta e dois meses.</a:t>
            </a:r>
            <a:r>
              <a:rPr lang="pt-BR" b="1" i="1" baseline="30000" dirty="0" smtClean="0"/>
              <a:t> 6</a:t>
            </a:r>
            <a:r>
              <a:rPr lang="pt-BR" b="1" i="1" dirty="0" smtClean="0"/>
              <a:t>E abriu a sua boca em blasfêmias contra Deus, para blasfemar do seu nome, e do seu tabernáculo, e dos que habitam no céu.</a:t>
            </a:r>
            <a:r>
              <a:rPr lang="pt-BR" b="1" i="1" baseline="30000" dirty="0" smtClean="0"/>
              <a:t>  </a:t>
            </a:r>
            <a:endParaRPr lang="pt-BR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lvl="3" indent="-742950" algn="ctr"/>
            <a:r>
              <a:rPr lang="pt-BR" sz="3600" b="1" dirty="0" smtClean="0"/>
              <a:t>* A Besta do Mar (13:1-10) 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3933056"/>
            <a:ext cx="8424936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 Anticristo vai dominar o mundo por 42 meses (3 1/2 anos) com total e absoluto poder, quando Deus deixará a humanidade totalmente entregue ao poder de Satanás, como forma de castigo.  Temos uma referência à segunda metade da tribulação.</a:t>
            </a:r>
          </a:p>
          <a:p>
            <a:pPr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7</a:t>
            </a:r>
            <a:r>
              <a:rPr lang="pt-BR" b="1" i="1" dirty="0" smtClean="0"/>
              <a:t>E foi-lhe permitido fazer guerra aos santos, e vencê-los; e </a:t>
            </a:r>
            <a:r>
              <a:rPr lang="pt-BR" b="1" i="1" dirty="0" err="1" smtClean="0"/>
              <a:t>deu-se-lhe</a:t>
            </a:r>
            <a:r>
              <a:rPr lang="pt-BR" b="1" i="1" dirty="0" smtClean="0"/>
              <a:t> poder sobre toda a tribo, e língua, e nação.</a:t>
            </a:r>
            <a:r>
              <a:rPr lang="pt-BR" b="1" i="1" baseline="30000" dirty="0" smtClean="0"/>
              <a:t> 8</a:t>
            </a:r>
            <a:r>
              <a:rPr lang="pt-BR" b="1" i="1" dirty="0" smtClean="0"/>
              <a:t>E adoraram-na todos os que habitam sobre a terra, esses cujos nomes não estão escritos no livro da vida do Cordeiro que foi morto desde a fundação do mundo.</a:t>
            </a:r>
            <a:r>
              <a:rPr lang="pt-BR" b="1" i="1" baseline="30000" dirty="0" smtClean="0"/>
              <a:t>  </a:t>
            </a:r>
            <a:endParaRPr lang="pt-BR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lvl="3" indent="-742950" algn="ctr"/>
            <a:r>
              <a:rPr lang="pt-BR" sz="3600" b="1" dirty="0" smtClean="0"/>
              <a:t>* A Besta do Mar (13:1-10) 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4077072"/>
            <a:ext cx="8424936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 Anticristo vai perseguir os judeus (santos) e se colocar como Deus diante do mundo. 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9</a:t>
            </a:r>
            <a:r>
              <a:rPr lang="pt-BR" b="1" i="1" dirty="0" smtClean="0"/>
              <a:t>Se alguém tem ouvidos, ouça.</a:t>
            </a:r>
            <a:r>
              <a:rPr lang="pt-BR" b="1" i="1" baseline="30000" dirty="0" smtClean="0"/>
              <a:t> 10</a:t>
            </a:r>
            <a:r>
              <a:rPr lang="pt-BR" b="1" i="1" dirty="0" smtClean="0"/>
              <a:t>Se alguém leva em cativeiro, em cativeiro irá; se alguém matar à espada, necessário é que à espada seja morto. Aqui está a paciência e a fé dos santos.</a:t>
            </a:r>
            <a:endParaRPr lang="pt-BR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lvl="3" indent="-742950" algn="ctr"/>
            <a:r>
              <a:rPr lang="pt-BR" sz="3600" b="1" dirty="0" smtClean="0"/>
              <a:t>* A Besta do Mar (13:1-10) 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3284984"/>
            <a:ext cx="8424936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Deus está prometendo justiça.  Talvez pareça que o Anticristo está vencendo, mas as pessoas espirituais podem saber que ele será julgado.  Este fato deve trazer a paciência e a fé para cada pessoa salva.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589240"/>
          </a:xfrm>
        </p:spPr>
        <p:txBody>
          <a:bodyPr>
            <a:noAutofit/>
          </a:bodyPr>
          <a:lstStyle/>
          <a:p>
            <a:pPr algn="ctr" hangingPunct="0"/>
            <a:r>
              <a:rPr lang="pt-BR" b="1" dirty="0" smtClean="0"/>
              <a:t>O ANTICRISTO: Os Trechos Principais:  Eze. 28:1-10, Dan. 7:7-8, 20-27, 8:23-25, 9:26-27, 11:36-45, II Tess. 2:3-10, Apo. 13:1-10.</a:t>
            </a:r>
            <a:endParaRPr lang="en-US" b="1" dirty="0" smtClean="0"/>
          </a:p>
          <a:p>
            <a:pPr hangingPunct="0"/>
            <a:r>
              <a:rPr lang="pt-BR" b="1" dirty="0" smtClean="0"/>
              <a:t> </a:t>
            </a:r>
            <a:endParaRPr lang="en-US" b="1" dirty="0" smtClean="0"/>
          </a:p>
          <a:p>
            <a:pPr algn="ctr" hangingPunct="0"/>
            <a:r>
              <a:rPr lang="pt-BR" b="1" dirty="0" smtClean="0"/>
              <a:t>Algumas Características Pessoais:</a:t>
            </a:r>
          </a:p>
          <a:p>
            <a:pPr algn="ctr" hangingPunct="0"/>
            <a:endParaRPr lang="en-US" b="1" dirty="0" smtClean="0"/>
          </a:p>
          <a:p>
            <a:pPr marL="533400" indent="-533400" hangingPunct="0"/>
            <a:r>
              <a:rPr lang="pt-BR" b="1" dirty="0" smtClean="0"/>
              <a:t>1.	Será um gênio intelectual (Dan. 8:23).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2.	Será um gênio oratório (Dan. 11:36).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3.	Será um gênio político (Apo. 17:11-21).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4.	Será um gênio comercial (Apo. 13:16-17, Dan. 11:43).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5.	Será um gênio </a:t>
            </a:r>
            <a:r>
              <a:rPr lang="pt-BR" b="1" dirty="0" smtClean="0"/>
              <a:t>militar </a:t>
            </a:r>
            <a:r>
              <a:rPr lang="pt-BR" b="1" dirty="0" smtClean="0"/>
              <a:t>(Apo. 6:2, 13:4).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6.	Será um gênio religioso (Apo. 13:8, II Tess. 2:4).</a:t>
            </a:r>
            <a:endParaRPr lang="pt-BR" b="1" dirty="0"/>
          </a:p>
        </p:txBody>
      </p:sp>
      <p:pic>
        <p:nvPicPr>
          <p:cNvPr id="90114" name="Picture 2" descr="http://www.endtime.com/wp-content/uploads/antichrist2-300x2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868" y="116632"/>
            <a:ext cx="1345332" cy="11166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83768" y="44624"/>
            <a:ext cx="54339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 Anticristo</a:t>
            </a:r>
            <a:endParaRPr lang="pt-BR" sz="72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589240"/>
          </a:xfrm>
        </p:spPr>
        <p:txBody>
          <a:bodyPr>
            <a:noAutofit/>
          </a:bodyPr>
          <a:lstStyle/>
          <a:p>
            <a:pPr algn="ctr" hangingPunct="0"/>
            <a:r>
              <a:rPr lang="pt-BR" b="1" dirty="0" smtClean="0"/>
              <a:t>Nomes e Títulos do </a:t>
            </a:r>
            <a:r>
              <a:rPr lang="pt-BR" b="1" dirty="0" err="1" smtClean="0"/>
              <a:t>Anti-Cristo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 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1.	O Homem do Pecado (II Tess. 2:3).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2.	O Filho da Perdição (II Tess. 2:3).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3.	O Iníquo (II Tess. 2:8).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4.	A Ponta Pequena (Dan. 7:8).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5.	O Príncipe Que Há de Vir (Dan. 9:26).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6.	O Rei Que Se Levantará (Dan. 11:36).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7.	A Besta (Apo. 11:7 - Este título encontra-se 36 vezes neste livro.)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8.	O </a:t>
            </a:r>
            <a:r>
              <a:rPr lang="pt-BR" b="1" dirty="0" err="1" smtClean="0"/>
              <a:t>Anti-Cristo</a:t>
            </a:r>
            <a:r>
              <a:rPr lang="pt-BR" b="1" dirty="0" smtClean="0"/>
              <a:t> (I João 2:18, 22, 4:3 e II João 7 - Estes versículos não falam duma pessoa, mas do sistema filosófico dele: negando a pessoa de Cristo).</a:t>
            </a:r>
            <a:r>
              <a:rPr lang="en-US" b="1" dirty="0" smtClean="0"/>
              <a:t> </a:t>
            </a:r>
            <a:endParaRPr lang="pt-BR" b="1" dirty="0"/>
          </a:p>
        </p:txBody>
      </p:sp>
      <p:pic>
        <p:nvPicPr>
          <p:cNvPr id="90114" name="Picture 2" descr="http://www.endtime.com/wp-content/uploads/antichrist2-300x2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868" y="116632"/>
            <a:ext cx="1345332" cy="11166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83768" y="44624"/>
            <a:ext cx="54339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 Anticristo</a:t>
            </a:r>
            <a:endParaRPr lang="pt-BR" sz="72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589240"/>
          </a:xfrm>
        </p:spPr>
        <p:txBody>
          <a:bodyPr>
            <a:noAutofit/>
          </a:bodyPr>
          <a:lstStyle/>
          <a:p>
            <a:pPr algn="ctr" hangingPunct="0"/>
            <a:r>
              <a:rPr lang="pt-BR" b="1" dirty="0" smtClean="0"/>
              <a:t>O Tempo da Sua Manifestação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 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1.	Vai aparecer nos últimos dias de Israel (Dan. 8:23).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2.	Vai aparecer no dia de Cristo (II Tess. 2:2).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3.	Aquele que resiste tem que ser tirado primeiro (II Tess. 2:6-7).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4.	Primeiro precisa haver a "apostasia" (II Tess. 2:1-3).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5.	Vai chegar no começo da tribulação (Apo. 6:1-2).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 </a:t>
            </a:r>
            <a:r>
              <a:rPr lang="en-US" b="1" dirty="0" smtClean="0"/>
              <a:t> </a:t>
            </a:r>
            <a:endParaRPr lang="pt-BR" b="1" dirty="0"/>
          </a:p>
        </p:txBody>
      </p:sp>
      <p:pic>
        <p:nvPicPr>
          <p:cNvPr id="90114" name="Picture 2" descr="http://www.endtime.com/wp-content/uploads/antichrist2-300x2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868" y="116632"/>
            <a:ext cx="1345332" cy="11166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83768" y="44624"/>
            <a:ext cx="54339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 Anticristo</a:t>
            </a:r>
            <a:endParaRPr lang="pt-BR" sz="72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589240"/>
          </a:xfrm>
        </p:spPr>
        <p:txBody>
          <a:bodyPr>
            <a:noAutofit/>
          </a:bodyPr>
          <a:lstStyle/>
          <a:p>
            <a:pPr algn="ctr" hangingPunct="0"/>
            <a:r>
              <a:rPr lang="pt-BR" b="1" dirty="0" smtClean="0"/>
              <a:t>A Assunção Para O Poder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 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1.	Pelo poder de Satanás (Dan. 8:25, Eze. 28:2, 9-12, Apo. 13:4, II Tess. 2:3, 9-12).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2.	Pela permissão de Deus e a ausência do Espírito Santo como aquele que detêm (Jó 1-2 e II Tess. 2:6-7).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3.	Pela </a:t>
            </a:r>
            <a:r>
              <a:rPr lang="pt-BR" b="1" dirty="0" smtClean="0"/>
              <a:t>seu carisma </a:t>
            </a:r>
            <a:r>
              <a:rPr lang="pt-BR" b="1" dirty="0" smtClean="0"/>
              <a:t>e habilidade de enganar os outros (Eze. 28:6, Dan. 7:8, 20, 8:23, II Tess. 2:9, Apo. 13:14, 17:13).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4.	Pelo concerto com as nações (Dan. 8:24-25, 9:27, Apo. 17:12).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5.	Pelo apoio e base da confederação de 10 nações (talvez o Mercado Comum).</a:t>
            </a:r>
            <a:endParaRPr lang="pt-BR" b="1" dirty="0"/>
          </a:p>
        </p:txBody>
      </p:sp>
      <p:pic>
        <p:nvPicPr>
          <p:cNvPr id="90114" name="Picture 2" descr="http://www.endtime.com/wp-content/uploads/antichrist2-300x2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868" y="116632"/>
            <a:ext cx="1345332" cy="11166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83768" y="44624"/>
            <a:ext cx="54339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 Anticristo</a:t>
            </a:r>
            <a:endParaRPr lang="pt-BR" sz="72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indent="-742950" algn="ctr"/>
            <a:r>
              <a:rPr lang="pt-BR" sz="3600" b="1" dirty="0" smtClean="0"/>
              <a:t>* A Mulher {Israel} (12:1-2)</a:t>
            </a:r>
          </a:p>
        </p:txBody>
      </p:sp>
      <p:pic>
        <p:nvPicPr>
          <p:cNvPr id="7" name="Picture 6" descr="Untitled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628800"/>
            <a:ext cx="2848373" cy="48298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3848" y="1628800"/>
            <a:ext cx="5616624" cy="489364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Creio que a "</a:t>
            </a:r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mulher vestida do sol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" fala claramente de Israel.  Lembra da visão de José (Gên. 37:9-10)?    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 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ctr"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"</a:t>
            </a:r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...Eis que ainda sonhei um sonho; e eis que o sol, e a lua, e onze estrelas se inclinavam a mim.  E contando-o a seu pai, e a seus irmãos, repreendeu-o seu pai, e disse-lhe: Que sonho é este que sonhaste?  Porventura viremos, eu e tua mãe, e teus irmãos, a inclinar­-nos perante ti em terra?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589240"/>
          </a:xfrm>
        </p:spPr>
        <p:txBody>
          <a:bodyPr>
            <a:noAutofit/>
          </a:bodyPr>
          <a:lstStyle/>
          <a:p>
            <a:pPr algn="ctr" hangingPunct="0"/>
            <a:r>
              <a:rPr lang="pt-BR" b="1" dirty="0" smtClean="0"/>
              <a:t>A Assunção Para O Poder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 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6.	Pela ajuda de um sistema religioso (Apo. 17).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 </a:t>
            </a:r>
            <a:r>
              <a:rPr lang="en-US" b="1" dirty="0" smtClean="0"/>
              <a:t> </a:t>
            </a:r>
            <a:endParaRPr lang="pt-BR" b="1" dirty="0"/>
          </a:p>
        </p:txBody>
      </p:sp>
      <p:pic>
        <p:nvPicPr>
          <p:cNvPr id="90114" name="Picture 2" descr="http://www.endtime.com/wp-content/uploads/antichrist2-300x2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868" y="116632"/>
            <a:ext cx="1345332" cy="11166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83768" y="44624"/>
            <a:ext cx="54339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 Anticristo</a:t>
            </a:r>
            <a:endParaRPr lang="pt-BR" sz="72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589240"/>
          </a:xfrm>
        </p:spPr>
        <p:txBody>
          <a:bodyPr>
            <a:noAutofit/>
          </a:bodyPr>
          <a:lstStyle/>
          <a:p>
            <a:pPr algn="ctr" hangingPunct="0"/>
            <a:r>
              <a:rPr lang="pt-BR" b="1" dirty="0" smtClean="0"/>
              <a:t>As Suas Atividades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 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1.	Começa controlando o Império romano revivificado (Dan. 11:36-38, 7:25, Apo. 17:12).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2.	Faz um concerto com Israel e </a:t>
            </a:r>
            <a:r>
              <a:rPr lang="pt-BR" b="1" dirty="0" smtClean="0"/>
              <a:t>outros </a:t>
            </a:r>
            <a:r>
              <a:rPr lang="pt-BR" b="1" dirty="0" smtClean="0"/>
              <a:t>por 7 anos, mas o quebrará depois de 3 1/2 anos (Dan. 9:27).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3.	Ele vai destruir a sistema religioso falso, para que possa reinar sem </a:t>
            </a:r>
            <a:r>
              <a:rPr lang="pt-BR" b="1" dirty="0" smtClean="0"/>
              <a:t>interferência </a:t>
            </a:r>
            <a:r>
              <a:rPr lang="pt-BR" b="1" dirty="0" smtClean="0"/>
              <a:t>(Apo. 17:16-17).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4.	Ele vai se levantar como Deus (Dan. 7:25, 9:27, 11:36-38, Eze. 28:2, II Tess. 2:4-11, Apo. 13:16).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5.	Depois duma invasão à Israel pela Rússia, ela ganha o controle de Israel (Eze. 28:7, 38-39, Dan. 11:40-45).</a:t>
            </a:r>
            <a:r>
              <a:rPr lang="en-US" b="1" dirty="0" smtClean="0"/>
              <a:t> </a:t>
            </a:r>
            <a:endParaRPr lang="pt-BR" b="1" dirty="0"/>
          </a:p>
        </p:txBody>
      </p:sp>
      <p:pic>
        <p:nvPicPr>
          <p:cNvPr id="90114" name="Picture 2" descr="http://www.endtime.com/wp-content/uploads/antichrist2-300x2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868" y="116632"/>
            <a:ext cx="1345332" cy="11166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83768" y="44624"/>
            <a:ext cx="54339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 Anticristo</a:t>
            </a:r>
            <a:endParaRPr lang="pt-BR" sz="72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589240"/>
          </a:xfrm>
        </p:spPr>
        <p:txBody>
          <a:bodyPr>
            <a:noAutofit/>
          </a:bodyPr>
          <a:lstStyle/>
          <a:p>
            <a:pPr algn="ctr" hangingPunct="0"/>
            <a:r>
              <a:rPr lang="pt-BR" b="1" dirty="0" smtClean="0"/>
              <a:t>As Suas Atividades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 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6.	Ele vai tentar eliminar todo o povo de Israel (Dan. 7:21, 25, 8:24, Apo. 12, 13:7).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7.	Ele vai reinar brevemente sobre todas as nações (Sal. 2, Dan. 11:36, Apo. 13:16).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8.	Ele será derrotado pelo Cristo (Apo. 19) e lançado no lago de fogo (Apo. 19:20).</a:t>
            </a:r>
            <a:endParaRPr lang="en-US" b="1" dirty="0" smtClean="0"/>
          </a:p>
          <a:p>
            <a:pPr marL="533400" indent="-533400"/>
            <a:endParaRPr lang="pt-BR" b="1" dirty="0"/>
          </a:p>
        </p:txBody>
      </p:sp>
      <p:pic>
        <p:nvPicPr>
          <p:cNvPr id="90114" name="Picture 2" descr="http://www.endtime.com/wp-content/uploads/antichrist2-300x2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868" y="116632"/>
            <a:ext cx="1345332" cy="11166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83768" y="44624"/>
            <a:ext cx="54339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 Anticristo</a:t>
            </a:r>
            <a:endParaRPr lang="pt-BR" sz="72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11</a:t>
            </a:r>
            <a:r>
              <a:rPr lang="pt-BR" b="1" i="1" dirty="0" smtClean="0"/>
              <a:t>E vi subir da terra outra besta, e tinha dois chifres semelhantes aos de um cordeiro; e falava como o dragão.</a:t>
            </a:r>
            <a:r>
              <a:rPr lang="pt-BR" b="1" i="1" baseline="30000" dirty="0" smtClean="0"/>
              <a:t>  </a:t>
            </a:r>
            <a:endParaRPr lang="pt-BR" b="1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lvl="3" indent="-742950" algn="ctr"/>
            <a:r>
              <a:rPr lang="pt-BR" sz="3600" b="1" dirty="0" smtClean="0"/>
              <a:t>* A Besta da Terra (13:11-18)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056" y="2996952"/>
            <a:ext cx="8424936" cy="267765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 primeira besta subiu do mar (nações gentias), e a segunda besta subiu da "terra" (podemos entender que é Israel).  Alguns escritores pensam que o mar é o Mar Mediterrâneo, uma vez que os quatro grandes impérios do mundo surgiram ao redor desta porção de água.  Assim faz ainda mais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sentido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pensar que a terra seja Israel.  Daí se deduz que o falso profeta será judeu.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11</a:t>
            </a:r>
            <a:r>
              <a:rPr lang="pt-BR" b="1" i="1" dirty="0" smtClean="0"/>
              <a:t>E vi subir da terra outra besta, e tinha dois chifres semelhantes aos de um cordeiro; e falava como o dragão.</a:t>
            </a:r>
            <a:r>
              <a:rPr lang="pt-BR" b="1" i="1" baseline="30000" dirty="0" smtClean="0"/>
              <a:t>  </a:t>
            </a:r>
            <a:endParaRPr lang="pt-BR" b="1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lvl="3" indent="-742950" algn="ctr"/>
            <a:r>
              <a:rPr lang="pt-BR" sz="3600" b="1" dirty="0" smtClean="0"/>
              <a:t>* A Besta da Terra (13:11-18)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056" y="2996952"/>
            <a:ext cx="8424936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Parecendo como "um cordeiro" fala de alguém que vai se disfarçar.  Cordeiro, uma palavra muito ligada com Israel e o sistema sacerdotal, mostra também que o falso profeta deverá ser um judeu, disfarçado na roupa de um </a:t>
            </a:r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sacerdote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para enganar o mundo.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11</a:t>
            </a:r>
            <a:r>
              <a:rPr lang="pt-BR" b="1" i="1" dirty="0" smtClean="0"/>
              <a:t>E vi subir da terra outra besta, e tinha dois chifres semelhantes aos de um cordeiro; e falava como o dragão.</a:t>
            </a:r>
            <a:r>
              <a:rPr lang="pt-BR" b="1" i="1" baseline="30000" dirty="0" smtClean="0"/>
              <a:t>  </a:t>
            </a:r>
            <a:endParaRPr lang="pt-BR" b="1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lvl="3" indent="-742950" algn="ctr"/>
            <a:r>
              <a:rPr lang="pt-BR" sz="3600" b="1" dirty="0" smtClean="0"/>
              <a:t>* A Besta da Terra (13:11-18)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056" y="2996952"/>
            <a:ext cx="8424936" cy="37856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 falso profeta pretende imitar o Cordeiro de Deus.  Os "dois chifres" falam do seu poder e autoridade.</a:t>
            </a:r>
          </a:p>
          <a:p>
            <a:pPr hangingPunct="0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Talvez o falso profeta será um papa que é um judeu! Muitos pensam que o Anticristo deverá ser um judeu, porque, pensam eles, de outro modo os judeus não fariam uma aliança com ele (Dan. 9:27), e aceitando-o tão bem.  Contudo, a intervenção de um papa judaico faria a mesma coisa. </a:t>
            </a:r>
          </a:p>
          <a:p>
            <a:pPr hangingPunct="0"/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r>
              <a:rPr lang="pt-BR" b="1" i="1" baseline="30000" dirty="0" smtClean="0"/>
              <a:t>12</a:t>
            </a:r>
            <a:r>
              <a:rPr lang="pt-BR" b="1" i="1" dirty="0" smtClean="0"/>
              <a:t>E exerce todo o poder da primeira besta na sua presença, e faz que a terra e os que nela habitam adorem a primeira besta, cuja chaga mortal fora curada.</a:t>
            </a:r>
            <a:r>
              <a:rPr lang="pt-BR" b="1" i="1" baseline="30000" dirty="0" smtClean="0"/>
              <a:t> 13</a:t>
            </a:r>
            <a:r>
              <a:rPr lang="pt-BR" b="1" i="1" dirty="0" smtClean="0"/>
              <a:t>E faz grandes sinais, de maneira que até fogo faz descer do céu à terra, à vista dos homens.</a:t>
            </a:r>
            <a:r>
              <a:rPr lang="pt-BR" b="1" i="1" baseline="30000" dirty="0" smtClean="0"/>
              <a:t>  </a:t>
            </a:r>
            <a:endParaRPr lang="pt-BR" b="1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lvl="3" indent="-742950" algn="ctr"/>
            <a:r>
              <a:rPr lang="pt-BR" sz="3600" b="1" dirty="0" smtClean="0"/>
              <a:t>* A Besta da Terra (13:11-18)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4005064"/>
            <a:ext cx="8424936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 segunda besta seduz toda a terra, levando-a à adoração do Anticristo, numa imitação do ministério do Espírito Santo de glorificar a Jesus Cristo e nos impelir a adorá-lo (João 16:14).  </a:t>
            </a:r>
          </a:p>
        </p:txBody>
      </p:sp>
      <p:sp>
        <p:nvSpPr>
          <p:cNvPr id="1187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790575" algn="l"/>
                <a:tab pos="-457200" algn="l"/>
                <a:tab pos="430213" algn="l"/>
                <a:tab pos="688975" algn="l"/>
                <a:tab pos="947738" algn="l"/>
                <a:tab pos="1204913" algn="l"/>
                <a:tab pos="1463675" algn="l"/>
                <a:tab pos="1722438" algn="l"/>
                <a:tab pos="1981200" algn="l"/>
                <a:tab pos="2238375" algn="l"/>
                <a:tab pos="2497138" algn="l"/>
                <a:tab pos="2755900" algn="l"/>
                <a:tab pos="3013075" algn="l"/>
                <a:tab pos="3271838" algn="l"/>
                <a:tab pos="3530600" algn="l"/>
                <a:tab pos="3787775" algn="l"/>
                <a:tab pos="4046538" algn="l"/>
                <a:tab pos="4305300" algn="l"/>
                <a:tab pos="4664075" algn="l"/>
              </a:tabLst>
            </a:pPr>
            <a:r>
              <a:rPr kumimoji="0" lang="pt-BR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 que significa a ferida com a espada?  Mostra que ele (O Império Romano) caiu violentamente e não devagar.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r>
              <a:rPr lang="pt-BR" b="1" i="1" baseline="30000" dirty="0" smtClean="0"/>
              <a:t>14</a:t>
            </a:r>
            <a:r>
              <a:rPr lang="pt-BR" b="1" i="1" dirty="0" smtClean="0"/>
              <a:t>E engana os que habitam na terra com sinais que lhe foi permitido que fizesse em presença da besta, dizendo aos que habitam na terra que fizessem uma imagem à besta que recebera a ferida da espada e vivia.</a:t>
            </a:r>
            <a:r>
              <a:rPr lang="pt-BR" b="1" i="1" baseline="30000" dirty="0" smtClean="0"/>
              <a:t> 15</a:t>
            </a:r>
            <a:r>
              <a:rPr lang="pt-BR" b="1" i="1" dirty="0" smtClean="0"/>
              <a:t>E foi-lhe concedido que desse espírito à imagem da besta, para que também a imagem da besta falasse, e fizesse que fossem mortos todos os que não adorassem a imagem da besta.</a:t>
            </a:r>
            <a:r>
              <a:rPr lang="pt-BR" b="1" i="1" baseline="30000" dirty="0" smtClean="0"/>
              <a:t> </a:t>
            </a:r>
          </a:p>
          <a:p>
            <a:endParaRPr lang="pt-BR" b="1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lvl="3" indent="-742950" algn="ctr"/>
            <a:r>
              <a:rPr lang="pt-BR" sz="3600" b="1" dirty="0" smtClean="0"/>
              <a:t>* A Besta da Terra (13:11-18)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5085184"/>
            <a:ext cx="8424936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 falso profeta, então, faz com que os habitantes da terra levantem uma imagem ao Anticristo, com ameaça de morte para quem não o adora.  O capítulo 3 de Daniel registra um acontecimento semelhante.  </a:t>
            </a:r>
          </a:p>
        </p:txBody>
      </p:sp>
      <p:sp>
        <p:nvSpPr>
          <p:cNvPr id="1187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790575" algn="l"/>
                <a:tab pos="-457200" algn="l"/>
                <a:tab pos="430213" algn="l"/>
                <a:tab pos="688975" algn="l"/>
                <a:tab pos="947738" algn="l"/>
                <a:tab pos="1204913" algn="l"/>
                <a:tab pos="1463675" algn="l"/>
                <a:tab pos="1722438" algn="l"/>
                <a:tab pos="1981200" algn="l"/>
                <a:tab pos="2238375" algn="l"/>
                <a:tab pos="2497138" algn="l"/>
                <a:tab pos="2755900" algn="l"/>
                <a:tab pos="3013075" algn="l"/>
                <a:tab pos="3271838" algn="l"/>
                <a:tab pos="3530600" algn="l"/>
                <a:tab pos="3787775" algn="l"/>
                <a:tab pos="4046538" algn="l"/>
                <a:tab pos="4305300" algn="l"/>
                <a:tab pos="4664075" algn="l"/>
              </a:tabLst>
            </a:pPr>
            <a:r>
              <a:rPr kumimoji="0" lang="pt-BR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 que significa a ferida com a espada?  Mostra que ele (O Império Romano) caiu violentamente e não devagar.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r>
              <a:rPr lang="pt-BR" b="1" i="1" baseline="30000" dirty="0" smtClean="0"/>
              <a:t>14</a:t>
            </a:r>
            <a:r>
              <a:rPr lang="pt-BR" b="1" i="1" dirty="0" smtClean="0"/>
              <a:t>E engana os que habitam na terra com sinais que lhe foi permitido que fizesse em presença da besta, dizendo aos que habitam na terra que fizessem uma imagem à besta que recebera a ferida da espada e vivia.</a:t>
            </a:r>
            <a:r>
              <a:rPr lang="pt-BR" b="1" i="1" baseline="30000" dirty="0" smtClean="0"/>
              <a:t> 15</a:t>
            </a:r>
            <a:r>
              <a:rPr lang="pt-BR" b="1" i="1" dirty="0" smtClean="0"/>
              <a:t>E foi-lhe concedido que desse espírito à imagem da besta, para que também a imagem da besta falasse, e fizesse que fossem mortos todos os que não adorassem a imagem da besta.</a:t>
            </a:r>
            <a:r>
              <a:rPr lang="pt-BR" b="1" i="1" baseline="30000" dirty="0" smtClean="0"/>
              <a:t> </a:t>
            </a:r>
          </a:p>
          <a:p>
            <a:endParaRPr lang="pt-BR" b="1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lvl="3" indent="-742950" algn="ctr"/>
            <a:r>
              <a:rPr lang="pt-BR" sz="3600" b="1" dirty="0" smtClean="0"/>
              <a:t>* A Besta da Terra (13:11-18)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5085184"/>
            <a:ext cx="8424936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Creio que isso vai acontecer no meio da Tribulação, e que talvez isso é a abominação de Mateus 24:15-16.</a:t>
            </a:r>
          </a:p>
        </p:txBody>
      </p:sp>
      <p:sp>
        <p:nvSpPr>
          <p:cNvPr id="1187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790575" algn="l"/>
                <a:tab pos="-457200" algn="l"/>
                <a:tab pos="430213" algn="l"/>
                <a:tab pos="688975" algn="l"/>
                <a:tab pos="947738" algn="l"/>
                <a:tab pos="1204913" algn="l"/>
                <a:tab pos="1463675" algn="l"/>
                <a:tab pos="1722438" algn="l"/>
                <a:tab pos="1981200" algn="l"/>
                <a:tab pos="2238375" algn="l"/>
                <a:tab pos="2497138" algn="l"/>
                <a:tab pos="2755900" algn="l"/>
                <a:tab pos="3013075" algn="l"/>
                <a:tab pos="3271838" algn="l"/>
                <a:tab pos="3530600" algn="l"/>
                <a:tab pos="3787775" algn="l"/>
                <a:tab pos="4046538" algn="l"/>
                <a:tab pos="4305300" algn="l"/>
                <a:tab pos="4664075" algn="l"/>
              </a:tabLst>
            </a:pPr>
            <a:r>
              <a:rPr kumimoji="0" lang="pt-BR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 que significa a ferida com a espada?  Mostra que ele (O Império Romano) caiu violentamente e não devagar.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endParaRPr lang="pt-BR" b="1" i="1" baseline="30000" dirty="0" smtClean="0"/>
          </a:p>
          <a:p>
            <a:r>
              <a:rPr lang="pt-BR" b="1" i="1" baseline="30000" dirty="0" smtClean="0"/>
              <a:t>16</a:t>
            </a:r>
            <a:r>
              <a:rPr lang="pt-BR" b="1" i="1" dirty="0" smtClean="0"/>
              <a:t>E faz que a todos, pequenos e grandes, ricos e pobres, livres e servos, lhes seja posto um sinal na sua mão direita, ou nas suas testas,</a:t>
            </a:r>
            <a:r>
              <a:rPr lang="pt-BR" b="1" i="1" baseline="30000" dirty="0" smtClean="0"/>
              <a:t> 17</a:t>
            </a:r>
            <a:r>
              <a:rPr lang="pt-BR" b="1" i="1" dirty="0" smtClean="0"/>
              <a:t>Para que ninguém possa comprar ou vender, senão aquele que tiver o sinal, ou o nome da besta, ou o número do seu nome.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lvl="3" indent="-742950" algn="ctr"/>
            <a:r>
              <a:rPr lang="pt-BR" sz="3600" b="1" dirty="0" smtClean="0"/>
              <a:t>* A Besta da Terra (13:11-18)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4509120"/>
            <a:ext cx="8424936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Em seguida, o domínio passa do campo religioso para o econômico e social.  Isto mostra uma organização econômica abrangendo o mundo todo e privando-o de qualquer liberdade. A ditadura do Anticristo </a:t>
            </a:r>
            <a:r>
              <a:rPr lang="pt-BR" sz="2400" b="1" smtClean="0">
                <a:latin typeface="Arial" pitchFamily="34" charset="0"/>
                <a:cs typeface="Arial" pitchFamily="34" charset="0"/>
              </a:rPr>
              <a:t>é </a:t>
            </a:r>
            <a:r>
              <a:rPr lang="pt-BR" sz="2400" b="1" smtClean="0">
                <a:latin typeface="Arial" pitchFamily="34" charset="0"/>
                <a:cs typeface="Arial" pitchFamily="34" charset="0"/>
              </a:rPr>
              <a:t>vista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em que os que se recusarem a adorar a besta ou  receber a sua marca, serão mortos ou excluídos da sociedade. </a:t>
            </a:r>
          </a:p>
        </p:txBody>
      </p:sp>
      <p:sp>
        <p:nvSpPr>
          <p:cNvPr id="1187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790575" algn="l"/>
                <a:tab pos="-457200" algn="l"/>
                <a:tab pos="430213" algn="l"/>
                <a:tab pos="688975" algn="l"/>
                <a:tab pos="947738" algn="l"/>
                <a:tab pos="1204913" algn="l"/>
                <a:tab pos="1463675" algn="l"/>
                <a:tab pos="1722438" algn="l"/>
                <a:tab pos="1981200" algn="l"/>
                <a:tab pos="2238375" algn="l"/>
                <a:tab pos="2497138" algn="l"/>
                <a:tab pos="2755900" algn="l"/>
                <a:tab pos="3013075" algn="l"/>
                <a:tab pos="3271838" algn="l"/>
                <a:tab pos="3530600" algn="l"/>
                <a:tab pos="3787775" algn="l"/>
                <a:tab pos="4046538" algn="l"/>
                <a:tab pos="4305300" algn="l"/>
                <a:tab pos="4664075" algn="l"/>
              </a:tabLst>
            </a:pPr>
            <a:r>
              <a:rPr kumimoji="0" lang="pt-BR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 que significa a ferida com a espada?  Mostra que ele (O Império Romano) caiu violentamente e não devagar.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indent="-742950" algn="ctr"/>
            <a:r>
              <a:rPr lang="pt-BR" sz="3600" b="1" dirty="0" smtClean="0"/>
              <a:t>* A Mulher {Israel} (12:1-2)</a:t>
            </a:r>
          </a:p>
        </p:txBody>
      </p:sp>
      <p:pic>
        <p:nvPicPr>
          <p:cNvPr id="7" name="Picture 6" descr="Untitled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628800"/>
            <a:ext cx="2848373" cy="48298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3848" y="1628800"/>
            <a:ext cx="5616624" cy="37856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Jacó não teve problema entendendo este simbolismo!  Veja também Jer. 31:35-36, Josué 10:12-14, Juízes 5:20, Sal. 89:35-37.  Além disso, Israel é citado muitas vezes no Velho Testamento como uma mulher casada (Isa. 54:1-6, Jer. 3:1-11, Oséias 2:14-23).  Foi Israel  que se tornou a mãe do Messias (Isa. 9:6,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Miq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 5:2, Rom. 9:5, Isa. 54:1).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r>
              <a:rPr lang="pt-BR" b="1" i="1" baseline="30000" dirty="0" smtClean="0"/>
              <a:t>18</a:t>
            </a:r>
            <a:r>
              <a:rPr lang="pt-BR" b="1" i="1" dirty="0" smtClean="0"/>
              <a:t>Aqui há sabedoria. Aquele que tem entendimento, calcule o número da besta; porque é o número de um homem, e o seu número é seiscentos e sessenta e seis.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lvl="3" indent="-742950" algn="ctr"/>
            <a:r>
              <a:rPr lang="pt-BR" sz="3600" b="1" dirty="0" smtClean="0"/>
              <a:t>* A Besta da Terra (13:11-18)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3356992"/>
            <a:ext cx="8424936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 marca e o número da besta parecem ser a mesma coisa. Há muita confusão acerca do número 666.</a:t>
            </a:r>
          </a:p>
        </p:txBody>
      </p:sp>
      <p:sp>
        <p:nvSpPr>
          <p:cNvPr id="1187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790575" algn="l"/>
                <a:tab pos="-457200" algn="l"/>
                <a:tab pos="430213" algn="l"/>
                <a:tab pos="688975" algn="l"/>
                <a:tab pos="947738" algn="l"/>
                <a:tab pos="1204913" algn="l"/>
                <a:tab pos="1463675" algn="l"/>
                <a:tab pos="1722438" algn="l"/>
                <a:tab pos="1981200" algn="l"/>
                <a:tab pos="2238375" algn="l"/>
                <a:tab pos="2497138" algn="l"/>
                <a:tab pos="2755900" algn="l"/>
                <a:tab pos="3013075" algn="l"/>
                <a:tab pos="3271838" algn="l"/>
                <a:tab pos="3530600" algn="l"/>
                <a:tab pos="3787775" algn="l"/>
                <a:tab pos="4046538" algn="l"/>
                <a:tab pos="4305300" algn="l"/>
                <a:tab pos="4664075" algn="l"/>
              </a:tabLst>
            </a:pPr>
            <a:r>
              <a:rPr kumimoji="0" lang="pt-BR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 que significa a ferida com a espada?  Mostra que ele (O Império Romano) caiu violentamente e não devagar.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525963"/>
          </a:xfrm>
        </p:spPr>
        <p:txBody>
          <a:bodyPr>
            <a:noAutofit/>
          </a:bodyPr>
          <a:lstStyle/>
          <a:p>
            <a:pPr hangingPunct="0"/>
            <a:r>
              <a:rPr lang="pt-BR" b="1" dirty="0" smtClean="0"/>
              <a:t>Tem muita especulação sobre o significado do número da besta (Apo. 13:18, 14:9, 11, 15:2, 16:2, 19:20, 20:4).</a:t>
            </a:r>
            <a:endParaRPr lang="en-US" b="1" dirty="0" smtClean="0"/>
          </a:p>
          <a:p>
            <a:pPr hangingPunct="0"/>
            <a:r>
              <a:rPr lang="pt-BR" b="1" dirty="0" smtClean="0"/>
              <a:t> </a:t>
            </a:r>
            <a:endParaRPr lang="en-US" b="1" dirty="0" smtClean="0"/>
          </a:p>
          <a:p>
            <a:pPr marL="457200" indent="-457200" hangingPunct="0">
              <a:buFont typeface="+mj-lt"/>
              <a:buAutoNum type="arabicPeriod"/>
            </a:pPr>
            <a:r>
              <a:rPr lang="pt-BR" b="1" dirty="0" smtClean="0"/>
              <a:t>Algumas pessoas dizem que é o número 666 em si mesmo, mas a palavra “calcule” talvez nulifica isso.</a:t>
            </a:r>
          </a:p>
          <a:p>
            <a:pPr marL="457200" indent="-457200" hangingPunct="0">
              <a:buFont typeface="+mj-lt"/>
              <a:buAutoNum type="arabicPeriod"/>
            </a:pPr>
            <a:endParaRPr lang="en-US" b="1" dirty="0" smtClean="0"/>
          </a:p>
          <a:p>
            <a:pPr marL="457200" indent="-457200" hangingPunct="0">
              <a:buFont typeface="+mj-lt"/>
              <a:buAutoNum type="arabicPeriod"/>
            </a:pPr>
            <a:r>
              <a:rPr lang="pt-BR" b="1" dirty="0" smtClean="0"/>
              <a:t>Algumas pessoas dizem que é um cálculo com um total de 666.</a:t>
            </a:r>
            <a:endParaRPr lang="en-US" b="1" dirty="0" smtClean="0"/>
          </a:p>
          <a:p>
            <a:pPr hangingPunct="0"/>
            <a:r>
              <a:rPr lang="pt-BR" b="1" dirty="0" smtClean="0"/>
              <a:t> </a:t>
            </a:r>
            <a:endParaRPr lang="en-US" b="1" dirty="0" smtClean="0"/>
          </a:p>
          <a:p>
            <a:pPr marL="898525" lvl="1" indent="-457200" hangingPunct="0">
              <a:buFont typeface="Wingdings" pitchFamily="2" charset="2"/>
              <a:buChar char="ü"/>
            </a:pPr>
            <a:r>
              <a:rPr lang="pt-BR" b="1" dirty="0" smtClean="0"/>
              <a:t>No grego, hebraico e latim as letras do alfabeto serviam também com sinais para números.</a:t>
            </a:r>
            <a:r>
              <a:rPr lang="en-US" b="1" dirty="0" smtClean="0"/>
              <a:t> </a:t>
            </a:r>
            <a:endParaRPr lang="pt-BR" b="1" dirty="0"/>
          </a:p>
        </p:txBody>
      </p:sp>
      <p:sp>
        <p:nvSpPr>
          <p:cNvPr id="4" name="Rectangle 3"/>
          <p:cNvSpPr/>
          <p:nvPr/>
        </p:nvSpPr>
        <p:spPr>
          <a:xfrm>
            <a:off x="2085582" y="170637"/>
            <a:ext cx="680689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 Número da Besta</a:t>
            </a:r>
            <a:endParaRPr lang="pt-BR" sz="56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1074" name="Picture 2" descr="http://1.bp.blogspot.com/-FPpXTbB7B88/Uxds8hNzENI/AAAAAAAA4sE/LVg6fLa7dL0/s1600/666...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7680"/>
            <a:ext cx="1763688" cy="1058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525963"/>
          </a:xfrm>
        </p:spPr>
        <p:txBody>
          <a:bodyPr>
            <a:noAutofit/>
          </a:bodyPr>
          <a:lstStyle/>
          <a:p>
            <a:pPr marL="898525" lvl="1" indent="-457200" hangingPunct="0">
              <a:buFont typeface="Wingdings" pitchFamily="2" charset="2"/>
              <a:buChar char="ü"/>
            </a:pPr>
            <a:r>
              <a:rPr lang="pt-BR" b="1" dirty="0" smtClean="0"/>
              <a:t>Então, usando nosso alfabeto, temos o seguinte:</a:t>
            </a:r>
            <a:endParaRPr lang="en-US" b="1" dirty="0" smtClean="0"/>
          </a:p>
          <a:p>
            <a:pPr marL="808038" lvl="1" indent="-442913" hangingPunct="0"/>
            <a:endParaRPr lang="en-US" b="1" dirty="0" smtClean="0"/>
          </a:p>
          <a:p>
            <a:pPr hangingPunct="0">
              <a:tabLst>
                <a:tab pos="898525" algn="l"/>
                <a:tab pos="2149475" algn="l"/>
                <a:tab pos="3489325" algn="l"/>
                <a:tab pos="4937125" algn="l"/>
                <a:tab pos="6370638" algn="l"/>
              </a:tabLst>
            </a:pPr>
            <a:r>
              <a:rPr lang="pt-BR" b="1" dirty="0" smtClean="0"/>
              <a:t>	A = 1	F = 6	L = 20	Q = 70	V = 300</a:t>
            </a:r>
            <a:endParaRPr lang="en-US" b="1" dirty="0" smtClean="0"/>
          </a:p>
          <a:p>
            <a:pPr hangingPunct="0">
              <a:tabLst>
                <a:tab pos="898525" algn="l"/>
                <a:tab pos="2149475" algn="l"/>
                <a:tab pos="3489325" algn="l"/>
                <a:tab pos="4937125" algn="l"/>
                <a:tab pos="6370638" algn="l"/>
              </a:tabLst>
            </a:pPr>
            <a:r>
              <a:rPr lang="pt-BR" b="1" dirty="0" smtClean="0"/>
              <a:t>	B = 2	G = 7	M = 30	R = 80	X = 400</a:t>
            </a:r>
            <a:endParaRPr lang="en-US" b="1" dirty="0" smtClean="0"/>
          </a:p>
          <a:p>
            <a:pPr hangingPunct="0">
              <a:tabLst>
                <a:tab pos="898525" algn="l"/>
                <a:tab pos="2149475" algn="l"/>
                <a:tab pos="3489325" algn="l"/>
                <a:tab pos="4937125" algn="l"/>
                <a:tab pos="6370638" algn="l"/>
              </a:tabLst>
            </a:pPr>
            <a:r>
              <a:rPr lang="pt-BR" b="1" dirty="0" smtClean="0"/>
              <a:t>	C = 3	H = 8	N = 40	S = 90	Z = 500</a:t>
            </a:r>
            <a:endParaRPr lang="en-US" b="1" dirty="0" smtClean="0"/>
          </a:p>
          <a:p>
            <a:pPr hangingPunct="0">
              <a:tabLst>
                <a:tab pos="898525" algn="l"/>
                <a:tab pos="2149475" algn="l"/>
                <a:tab pos="3489325" algn="l"/>
                <a:tab pos="4937125" algn="l"/>
                <a:tab pos="6370638" algn="l"/>
              </a:tabLst>
            </a:pPr>
            <a:r>
              <a:rPr lang="pt-BR" b="1" dirty="0" smtClean="0"/>
              <a:t>	D = 4	I = 9	O = 50	T = 100</a:t>
            </a:r>
            <a:endParaRPr lang="en-US" b="1" dirty="0" smtClean="0"/>
          </a:p>
          <a:p>
            <a:pPr hangingPunct="0">
              <a:tabLst>
                <a:tab pos="898525" algn="l"/>
                <a:tab pos="2149475" algn="l"/>
                <a:tab pos="3489325" algn="l"/>
                <a:tab pos="4937125" algn="l"/>
                <a:tab pos="6370638" algn="l"/>
              </a:tabLst>
            </a:pPr>
            <a:r>
              <a:rPr lang="pt-BR" b="1" dirty="0" smtClean="0"/>
              <a:t>	E = 5	J = 10	P = 60	U = 200</a:t>
            </a:r>
            <a:endParaRPr lang="en-US" b="1" dirty="0" smtClean="0"/>
          </a:p>
          <a:p>
            <a:pPr hangingPunct="0">
              <a:tabLst>
                <a:tab pos="898525" algn="l"/>
                <a:tab pos="2149475" algn="l"/>
                <a:tab pos="3489325" algn="l"/>
                <a:tab pos="4937125" algn="l"/>
                <a:tab pos="6370638" algn="l"/>
              </a:tabLst>
            </a:pPr>
            <a:r>
              <a:rPr lang="pt-BR" b="1" dirty="0" smtClean="0"/>
              <a:t> </a:t>
            </a:r>
            <a:endParaRPr lang="en-US" b="1" dirty="0" smtClean="0"/>
          </a:p>
          <a:p>
            <a:pPr lvl="3" indent="898525" hangingPunct="0"/>
            <a:r>
              <a:rPr lang="pt-BR" b="1" dirty="0" smtClean="0"/>
              <a:t>4-1-40   4-50-200-7-20-1-90   10-50-8-40-90-50-40</a:t>
            </a:r>
            <a:endParaRPr lang="en-US" b="1" dirty="0" smtClean="0"/>
          </a:p>
          <a:p>
            <a:pPr lvl="3" indent="898525" hangingPunct="0"/>
            <a:r>
              <a:rPr lang="pt-BR" b="1" dirty="0" smtClean="0"/>
              <a:t>D A N    D  O  U  G L  A S       J  O  H N  S  O  N</a:t>
            </a:r>
            <a:endParaRPr lang="en-US" b="1" dirty="0" smtClean="0"/>
          </a:p>
          <a:p>
            <a:pPr lvl="3" indent="898525" hangingPunct="0"/>
            <a:r>
              <a:rPr lang="pt-BR" b="1" dirty="0" smtClean="0"/>
              <a:t> 45      +        372                  +             288            = 705</a:t>
            </a:r>
            <a:r>
              <a:rPr lang="en-US" b="1" dirty="0" smtClean="0"/>
              <a:t> </a:t>
            </a:r>
            <a:endParaRPr lang="pt-BR" b="1" dirty="0"/>
          </a:p>
        </p:txBody>
      </p:sp>
      <p:sp>
        <p:nvSpPr>
          <p:cNvPr id="4" name="Rectangle 3"/>
          <p:cNvSpPr/>
          <p:nvPr/>
        </p:nvSpPr>
        <p:spPr>
          <a:xfrm>
            <a:off x="2085582" y="170637"/>
            <a:ext cx="680689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 Número da Besta</a:t>
            </a:r>
            <a:endParaRPr lang="pt-BR" sz="56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1074" name="Picture 2" descr="http://1.bp.blogspot.com/-FPpXTbB7B88/Uxds8hNzENI/AAAAAAAA4sE/LVg6fLa7dL0/s1600/666...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7680"/>
            <a:ext cx="1763688" cy="1058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525963"/>
          </a:xfrm>
        </p:spPr>
        <p:txBody>
          <a:bodyPr>
            <a:noAutofit/>
          </a:bodyPr>
          <a:lstStyle/>
          <a:p>
            <a:pPr marL="898525" lvl="1" indent="-457200" hangingPunct="0">
              <a:buFont typeface="Wingdings" pitchFamily="2" charset="2"/>
              <a:buChar char="ü"/>
            </a:pPr>
            <a:r>
              <a:rPr lang="pt-BR" b="1" dirty="0" smtClean="0"/>
              <a:t>Outros usam o algarismo romano para demonstrar isso.  O problema é que a língua oficial era grego, não o latim.</a:t>
            </a:r>
            <a:endParaRPr lang="en-US" b="1" dirty="0" smtClean="0"/>
          </a:p>
          <a:p>
            <a:pPr marL="808038" lvl="1" indent="-442913" hangingPunct="0"/>
            <a:endParaRPr lang="en-US" b="1" dirty="0" smtClean="0"/>
          </a:p>
          <a:p>
            <a:pPr hangingPunct="0">
              <a:tabLst>
                <a:tab pos="898525" algn="l"/>
                <a:tab pos="2149475" algn="l"/>
                <a:tab pos="3489325" algn="l"/>
                <a:tab pos="4937125" algn="l"/>
                <a:tab pos="6370638" algn="l"/>
              </a:tabLst>
            </a:pPr>
            <a:r>
              <a:rPr lang="pt-BR" b="1" dirty="0" smtClean="0"/>
              <a:t>	I = 1	V = 5	X = 10	L = 50	C = 100</a:t>
            </a:r>
            <a:endParaRPr lang="en-US" b="1" dirty="0" smtClean="0"/>
          </a:p>
          <a:p>
            <a:pPr hangingPunct="0">
              <a:tabLst>
                <a:tab pos="898525" algn="l"/>
                <a:tab pos="2149475" algn="l"/>
                <a:tab pos="3489325" algn="l"/>
                <a:tab pos="4937125" algn="l"/>
                <a:tab pos="6370638" algn="l"/>
              </a:tabLst>
            </a:pPr>
            <a:r>
              <a:rPr lang="pt-BR" b="1" dirty="0" smtClean="0"/>
              <a:t>	D = 500	M = 1000</a:t>
            </a:r>
          </a:p>
          <a:p>
            <a:pPr hangingPunct="0">
              <a:tabLst>
                <a:tab pos="898525" algn="l"/>
                <a:tab pos="2149475" algn="l"/>
                <a:tab pos="3489325" algn="l"/>
                <a:tab pos="4937125" algn="l"/>
                <a:tab pos="6370638" algn="l"/>
              </a:tabLst>
            </a:pPr>
            <a:r>
              <a:rPr lang="pt-BR" b="1" dirty="0" smtClean="0"/>
              <a:t> </a:t>
            </a:r>
            <a:endParaRPr lang="en-US" b="1" dirty="0" smtClean="0"/>
          </a:p>
          <a:p>
            <a:pPr lvl="3" indent="898525" hangingPunct="0"/>
            <a:r>
              <a:rPr lang="pt-BR" b="1" dirty="0" smtClean="0"/>
              <a:t>500   +   500    +    50        = 	1050</a:t>
            </a:r>
            <a:endParaRPr lang="en-US" b="1" dirty="0" smtClean="0"/>
          </a:p>
          <a:p>
            <a:pPr lvl="3" indent="898525" hangingPunct="0"/>
            <a:r>
              <a:rPr lang="pt-BR" b="1" dirty="0" smtClean="0"/>
              <a:t>D A N    D  O  U  G L  A S    J  O  H N  S  O  N</a:t>
            </a:r>
            <a:r>
              <a:rPr lang="en-US" b="1" dirty="0" smtClean="0"/>
              <a:t> </a:t>
            </a:r>
          </a:p>
          <a:p>
            <a:endParaRPr lang="pt-BR" b="1" dirty="0"/>
          </a:p>
        </p:txBody>
      </p:sp>
      <p:sp>
        <p:nvSpPr>
          <p:cNvPr id="4" name="Rectangle 3"/>
          <p:cNvSpPr/>
          <p:nvPr/>
        </p:nvSpPr>
        <p:spPr>
          <a:xfrm>
            <a:off x="2085582" y="170637"/>
            <a:ext cx="680689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 Número da Besta</a:t>
            </a:r>
            <a:endParaRPr lang="pt-BR" sz="56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1074" name="Picture 2" descr="http://1.bp.blogspot.com/-FPpXTbB7B88/Uxds8hNzENI/AAAAAAAA4sE/LVg6fLa7dL0/s1600/666...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7680"/>
            <a:ext cx="1763688" cy="1058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525963"/>
          </a:xfrm>
        </p:spPr>
        <p:txBody>
          <a:bodyPr>
            <a:noAutofit/>
          </a:bodyPr>
          <a:lstStyle/>
          <a:p>
            <a:pPr marL="441325" lvl="3" indent="-441325" hangingPunct="0"/>
            <a:r>
              <a:rPr lang="pt-BR" b="1" dirty="0" smtClean="0"/>
              <a:t>3.	Algumas pessoas dizem que é um número de três jogos de seis números (736529-­602741-857315.), talvez isso na forma de código de barras: </a:t>
            </a:r>
            <a:endParaRPr lang="en-US" b="1" dirty="0" smtClean="0"/>
          </a:p>
          <a:p>
            <a:pPr hangingPunct="0"/>
            <a:r>
              <a:rPr lang="pt-BR" b="1" dirty="0" smtClean="0"/>
              <a:t> </a:t>
            </a:r>
            <a:endParaRPr lang="en-US" b="1" dirty="0" smtClean="0"/>
          </a:p>
          <a:p>
            <a:pPr hangingPunct="0"/>
            <a:r>
              <a:rPr lang="pt-BR" b="1" dirty="0" smtClean="0"/>
              <a:t> </a:t>
            </a:r>
            <a:endParaRPr lang="en-US" b="1" dirty="0" smtClean="0"/>
          </a:p>
          <a:p>
            <a:pPr hangingPunct="0"/>
            <a:r>
              <a:rPr lang="pt-BR" b="1" dirty="0" smtClean="0"/>
              <a:t> </a:t>
            </a:r>
            <a:endParaRPr lang="en-US" b="1" dirty="0" smtClean="0"/>
          </a:p>
          <a:p>
            <a:pPr indent="441325" hangingPunct="0"/>
            <a:r>
              <a:rPr lang="pt-BR" b="1" dirty="0" smtClean="0"/>
              <a:t> Implante de Chip?</a:t>
            </a:r>
            <a:endParaRPr lang="en-US" b="1" dirty="0" smtClean="0"/>
          </a:p>
          <a:p>
            <a:pPr hangingPunct="0"/>
            <a:r>
              <a:rPr lang="pt-BR" b="1" dirty="0" smtClean="0"/>
              <a:t> </a:t>
            </a:r>
            <a:endParaRPr lang="en-US" b="1" dirty="0" smtClean="0"/>
          </a:p>
          <a:p>
            <a:pPr hangingPunct="0"/>
            <a:r>
              <a:rPr lang="pt-BR" b="1" dirty="0" smtClean="0"/>
              <a:t> </a:t>
            </a:r>
            <a:r>
              <a:rPr lang="en-US" b="1" dirty="0" smtClean="0"/>
              <a:t> </a:t>
            </a:r>
            <a:endParaRPr lang="pt-BR" b="1" dirty="0"/>
          </a:p>
        </p:txBody>
      </p:sp>
      <p:sp>
        <p:nvSpPr>
          <p:cNvPr id="4" name="Rectangle 3"/>
          <p:cNvSpPr/>
          <p:nvPr/>
        </p:nvSpPr>
        <p:spPr>
          <a:xfrm>
            <a:off x="2085582" y="170637"/>
            <a:ext cx="680689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 Número da Besta</a:t>
            </a:r>
            <a:endParaRPr lang="pt-BR" sz="56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1074" name="Picture 2" descr="http://1.bp.blogspot.com/-FPpXTbB7B88/Uxds8hNzENI/AAAAAAAA4sE/LVg6fLa7dL0/s1600/666...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7680"/>
            <a:ext cx="1763688" cy="1058213"/>
          </a:xfrm>
          <a:prstGeom prst="rect">
            <a:avLst/>
          </a:prstGeom>
          <a:noFill/>
        </p:spPr>
      </p:pic>
      <p:pic>
        <p:nvPicPr>
          <p:cNvPr id="136194" name="Picture 2" descr="http://www.revistacliche.com.br/wp-content/uploads/2013/10/figura-1-580x3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636912"/>
            <a:ext cx="1877062" cy="1152128"/>
          </a:xfrm>
          <a:prstGeom prst="rect">
            <a:avLst/>
          </a:prstGeom>
          <a:noFill/>
        </p:spPr>
      </p:pic>
      <p:pic>
        <p:nvPicPr>
          <p:cNvPr id="136196" name="Picture 4" descr="https://i.ytimg.com/vi/-DK08ZSNAlE/mq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581128"/>
            <a:ext cx="30480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525963"/>
          </a:xfrm>
        </p:spPr>
        <p:txBody>
          <a:bodyPr>
            <a:noAutofit/>
          </a:bodyPr>
          <a:lstStyle/>
          <a:p>
            <a:pPr hangingPunct="0"/>
            <a:r>
              <a:rPr lang="pt-BR" b="1" dirty="0" smtClean="0"/>
              <a:t>O PROFETA FALSO: O </a:t>
            </a:r>
            <a:r>
              <a:rPr lang="pt-BR" b="1" dirty="0" err="1" smtClean="0"/>
              <a:t>Anti-Espírito</a:t>
            </a:r>
            <a:r>
              <a:rPr lang="pt-BR" b="1" dirty="0" smtClean="0"/>
              <a:t> Santo  -  Os Trechos Principais: Apo. 13:11-­18, 14:9-11, 15:2, 16:2, 13, 19:20, 20:4, 10.</a:t>
            </a:r>
            <a:endParaRPr lang="en-US" b="1" dirty="0" smtClean="0"/>
          </a:p>
          <a:p>
            <a:pPr hangingPunct="0"/>
            <a:r>
              <a:rPr lang="pt-BR" b="1" dirty="0" smtClean="0"/>
              <a:t> </a:t>
            </a:r>
          </a:p>
          <a:p>
            <a:pPr hangingPunct="0"/>
            <a:endParaRPr lang="pt-BR" b="1" dirty="0" smtClean="0"/>
          </a:p>
          <a:p>
            <a:pPr hangingPunct="0"/>
            <a:endParaRPr lang="pt-BR" b="1" dirty="0" smtClean="0"/>
          </a:p>
          <a:p>
            <a:pPr hangingPunct="0"/>
            <a:endParaRPr lang="en-US" b="1" dirty="0" smtClean="0"/>
          </a:p>
          <a:p>
            <a:pPr hangingPunct="0"/>
            <a:r>
              <a:rPr lang="pt-BR" b="1" dirty="0" smtClean="0"/>
              <a:t> </a:t>
            </a:r>
            <a:endParaRPr lang="en-US" b="1" dirty="0" smtClean="0"/>
          </a:p>
          <a:p>
            <a:pPr hangingPunct="0"/>
            <a:r>
              <a:rPr lang="pt-BR" b="1" dirty="0" smtClean="0"/>
              <a:t> </a:t>
            </a:r>
            <a:r>
              <a:rPr lang="en-US" b="1" dirty="0" smtClean="0"/>
              <a:t> </a:t>
            </a:r>
            <a:endParaRPr lang="pt-BR" b="1" dirty="0"/>
          </a:p>
        </p:txBody>
      </p:sp>
      <p:sp>
        <p:nvSpPr>
          <p:cNvPr id="4" name="Rectangle 3"/>
          <p:cNvSpPr/>
          <p:nvPr/>
        </p:nvSpPr>
        <p:spPr>
          <a:xfrm>
            <a:off x="2085582" y="170637"/>
            <a:ext cx="680689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 Profeta Falso</a:t>
            </a:r>
            <a:endParaRPr lang="pt-BR" sz="56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7218" name="Picture 2" descr="http://everfaith.files.wordpress.com/2011/12/wolf-in-sheeps-cloth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260648"/>
            <a:ext cx="1419135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5536" y="2564904"/>
          <a:ext cx="8352928" cy="345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4464496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Arial" pitchFamily="34" charset="0"/>
                          <a:cs typeface="Arial" pitchFamily="34" charset="0"/>
                        </a:rPr>
                        <a:t>A Terceira Pessoa da Trindade...</a:t>
                      </a:r>
                      <a:endParaRPr lang="en-US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Arial" pitchFamily="34" charset="0"/>
                          <a:cs typeface="Arial" pitchFamily="34" charset="0"/>
                        </a:rPr>
                        <a:t>DE DEUS (Mt. 28:19)</a:t>
                      </a:r>
                      <a:endParaRPr lang="en-US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Arial" pitchFamily="34" charset="0"/>
                          <a:cs typeface="Arial" pitchFamily="34" charset="0"/>
                        </a:rPr>
                        <a:t>DE SATANÁS (Apo. 16:13)  </a:t>
                      </a:r>
                      <a:endParaRPr lang="en-US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1.  Ele guia em toda a verdade (João 16:13).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1.  Ele guia em todo o engano (Apo. 13:11, 14).</a:t>
                      </a:r>
                      <a:endParaRPr lang="en-US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2.  Ele glorifica Jesus (João 16:­13-­14).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2.  Ele glorifica o Anticristo (Apo. 13:12).</a:t>
                      </a:r>
                      <a:endParaRPr lang="en-US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3.  Ele fez fogo descer no dia de Pen­tecostes (Atos 2:3).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3.  Ele faz fogo descer (Apo. 13:­13).</a:t>
                      </a:r>
                      <a:endParaRPr lang="en-US" b="1" dirty="0" smtClean="0"/>
                    </a:p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4.  Ele dá a vida (Rom. 8.22).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4.  Ele dá a morte (Apo. 13.15)</a:t>
                      </a:r>
                      <a:endParaRPr lang="en-US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5.  Ele sela todos que pertencem a Deus (Ef. 1:13).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5.  Ele sela com um sinal todos que pertencem ao Anticristo (Apo. 13:­16­-17).</a:t>
                      </a:r>
                      <a:endParaRPr lang="en-US" b="1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525963"/>
          </a:xfrm>
        </p:spPr>
        <p:txBody>
          <a:bodyPr>
            <a:noAutofit/>
          </a:bodyPr>
          <a:lstStyle/>
          <a:p>
            <a:pPr algn="ctr" hangingPunct="0"/>
            <a:r>
              <a:rPr lang="pt-BR" b="1" dirty="0" smtClean="0"/>
              <a:t>A Sua Identificação</a:t>
            </a:r>
            <a:endParaRPr lang="en-US" b="1" dirty="0" smtClean="0"/>
          </a:p>
          <a:p>
            <a:pPr hangingPunct="0"/>
            <a:r>
              <a:rPr lang="pt-BR" b="1" dirty="0" smtClean="0"/>
              <a:t> 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1.	Será um judeu ("subir da terra": talvez Palestina - Apo. 13:11).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2.	Será um líder religioso ("tinha dois chifres semelhantes aos de um cordeiro" - Apo. 13:11).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3.	Será motivado por Satanás ("falava como o dragão" - Apo. 13:11).</a:t>
            </a:r>
            <a:endParaRPr lang="pt-BR" b="1" dirty="0"/>
          </a:p>
        </p:txBody>
      </p:sp>
      <p:sp>
        <p:nvSpPr>
          <p:cNvPr id="4" name="Rectangle 3"/>
          <p:cNvSpPr/>
          <p:nvPr/>
        </p:nvSpPr>
        <p:spPr>
          <a:xfrm>
            <a:off x="2085582" y="170637"/>
            <a:ext cx="680689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 Profeta Falso</a:t>
            </a:r>
            <a:endParaRPr lang="pt-BR" sz="56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7218" name="Picture 2" descr="http://everfaith.files.wordpress.com/2011/12/wolf-in-sheeps-cloth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260648"/>
            <a:ext cx="1419135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525963"/>
          </a:xfrm>
        </p:spPr>
        <p:txBody>
          <a:bodyPr>
            <a:noAutofit/>
          </a:bodyPr>
          <a:lstStyle/>
          <a:p>
            <a:pPr algn="ctr" hangingPunct="0"/>
            <a:r>
              <a:rPr lang="pt-BR" b="1" dirty="0" smtClean="0"/>
              <a:t>As Suas Atividades</a:t>
            </a:r>
            <a:endParaRPr lang="en-US" b="1" dirty="0" smtClean="0"/>
          </a:p>
          <a:p>
            <a:pPr hangingPunct="0"/>
            <a:r>
              <a:rPr lang="pt-BR" b="1" dirty="0" smtClean="0"/>
              <a:t> 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1.	Ele tem autoridade e poder delegado do Anticristo ("Exerce todo o poder da primeira besta na sua presença" - Apo. 13:12).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2.	Ele promove a adoração da primeira besta, quer dizer o Anticristo (Apo. 13:12). 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3.	Ele autêntica seu ministério pelos grandes sinais, talvez num atento de ser "Elias" (Apo. 13:13-14).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4.	Ele engana o mundo (Apo. 13:14).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5.	Ele promove idolatria (Apo. 13:14-15).</a:t>
            </a:r>
            <a:r>
              <a:rPr lang="en-US" b="1" dirty="0" smtClean="0"/>
              <a:t> </a:t>
            </a:r>
            <a:endParaRPr lang="pt-BR" b="1" dirty="0"/>
          </a:p>
        </p:txBody>
      </p:sp>
      <p:sp>
        <p:nvSpPr>
          <p:cNvPr id="4" name="Rectangle 3"/>
          <p:cNvSpPr/>
          <p:nvPr/>
        </p:nvSpPr>
        <p:spPr>
          <a:xfrm>
            <a:off x="2085582" y="170637"/>
            <a:ext cx="680689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 Profeta Falso</a:t>
            </a:r>
            <a:endParaRPr lang="pt-BR" sz="56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7218" name="Picture 2" descr="http://everfaith.files.wordpress.com/2011/12/wolf-in-sheeps-cloth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260648"/>
            <a:ext cx="1419135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525963"/>
          </a:xfrm>
        </p:spPr>
        <p:txBody>
          <a:bodyPr>
            <a:noAutofit/>
          </a:bodyPr>
          <a:lstStyle/>
          <a:p>
            <a:pPr algn="ctr" hangingPunct="0"/>
            <a:r>
              <a:rPr lang="pt-BR" b="1" dirty="0" smtClean="0"/>
              <a:t>As Suas Atividades</a:t>
            </a:r>
            <a:endParaRPr lang="en-US" b="1" dirty="0" smtClean="0"/>
          </a:p>
          <a:p>
            <a:pPr hangingPunct="0"/>
            <a:r>
              <a:rPr lang="pt-BR" b="1" dirty="0" smtClean="0"/>
              <a:t> 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6.	Ele tem a autoridade de matar aqueles que não adorarem o </a:t>
            </a:r>
            <a:r>
              <a:rPr lang="pt-BR" b="1" dirty="0" err="1" smtClean="0"/>
              <a:t>Anti-Cristo</a:t>
            </a:r>
            <a:r>
              <a:rPr lang="pt-BR" b="1" dirty="0" smtClean="0"/>
              <a:t> (Apo. 13:15).</a:t>
            </a:r>
            <a:endParaRPr lang="en-US" b="1" dirty="0" smtClean="0"/>
          </a:p>
          <a:p>
            <a:pPr marL="533400" indent="-533400" hangingPunct="0"/>
            <a:r>
              <a:rPr lang="pt-BR" b="1" dirty="0" smtClean="0"/>
              <a:t>7.	Ele tem a autoridade em áreas de comércio (Apo. 13:16-17).</a:t>
            </a:r>
            <a:r>
              <a:rPr lang="en-US" b="1" dirty="0" smtClean="0"/>
              <a:t> </a:t>
            </a:r>
          </a:p>
          <a:p>
            <a:endParaRPr lang="pt-BR" b="1" dirty="0"/>
          </a:p>
        </p:txBody>
      </p:sp>
      <p:sp>
        <p:nvSpPr>
          <p:cNvPr id="4" name="Rectangle 3"/>
          <p:cNvSpPr/>
          <p:nvPr/>
        </p:nvSpPr>
        <p:spPr>
          <a:xfrm>
            <a:off x="2085582" y="170637"/>
            <a:ext cx="680689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 Profeta Falso</a:t>
            </a:r>
            <a:endParaRPr lang="pt-BR" sz="56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7218" name="Picture 2" descr="http://everfaith.files.wordpress.com/2011/12/wolf-in-sheeps-cloth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260648"/>
            <a:ext cx="1419135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525963"/>
          </a:xfrm>
        </p:spPr>
        <p:txBody>
          <a:bodyPr>
            <a:noAutofit/>
          </a:bodyPr>
          <a:lstStyle/>
          <a:p>
            <a:pPr hangingPunct="0"/>
            <a:endParaRPr lang="pt-BR" b="1" dirty="0" smtClean="0"/>
          </a:p>
          <a:p>
            <a:pPr hangingPunct="0"/>
            <a:endParaRPr lang="pt-BR" b="1" dirty="0" smtClean="0"/>
          </a:p>
          <a:p>
            <a:pPr hangingPunct="0"/>
            <a:endParaRPr lang="pt-BR" b="1" dirty="0" smtClean="0"/>
          </a:p>
          <a:p>
            <a:pPr hangingPunct="0"/>
            <a:endParaRPr lang="pt-BR" b="1" dirty="0" smtClean="0"/>
          </a:p>
          <a:p>
            <a:pPr hangingPunct="0"/>
            <a:r>
              <a:rPr lang="pt-BR" b="1" dirty="0" smtClean="0"/>
              <a:t> </a:t>
            </a:r>
            <a:endParaRPr lang="en-US" b="1" dirty="0" smtClean="0"/>
          </a:p>
          <a:p>
            <a:pPr hangingPunct="0"/>
            <a:endParaRPr lang="en-US" b="1" dirty="0" smtClean="0"/>
          </a:p>
          <a:p>
            <a:pPr hangingPunct="0"/>
            <a:endParaRPr lang="en-US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2085582" y="170637"/>
            <a:ext cx="680689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 Profeta Falso</a:t>
            </a:r>
            <a:endParaRPr lang="pt-BR" sz="56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7218" name="Picture 2" descr="http://everfaith.files.wordpress.com/2011/12/wolf-in-sheeps-cloth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260648"/>
            <a:ext cx="1419135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3528" y="1575048"/>
          <a:ext cx="849694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Arial" pitchFamily="34" charset="0"/>
                          <a:cs typeface="Arial" pitchFamily="34" charset="0"/>
                        </a:rPr>
                        <a:t>COMPARAÇÃO ENTRE AS DUAS BESTAS</a:t>
                      </a:r>
                      <a:endParaRPr lang="en-US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Arial" pitchFamily="34" charset="0"/>
                          <a:cs typeface="Arial" pitchFamily="34" charset="0"/>
                        </a:rPr>
                        <a:t>A Besta do Mar</a:t>
                      </a:r>
                      <a:endParaRPr lang="en-US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Arial" pitchFamily="34" charset="0"/>
                          <a:cs typeface="Arial" pitchFamily="34" charset="0"/>
                        </a:rPr>
                        <a:t>A Besta da Terra</a:t>
                      </a:r>
                      <a:endParaRPr lang="en-US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Arial" pitchFamily="34" charset="0"/>
                          <a:cs typeface="Arial" pitchFamily="34" charset="0"/>
                        </a:rPr>
                        <a:t>Anticristo</a:t>
                      </a:r>
                      <a:endParaRPr lang="en-US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Arial" pitchFamily="34" charset="0"/>
                          <a:cs typeface="Arial" pitchFamily="34" charset="0"/>
                        </a:rPr>
                        <a:t>Profeta Falso</a:t>
                      </a:r>
                      <a:endParaRPr lang="en-US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Arial" pitchFamily="34" charset="0"/>
                          <a:cs typeface="Arial" pitchFamily="34" charset="0"/>
                        </a:rPr>
                        <a:t>Gentio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Arial" pitchFamily="34" charset="0"/>
                          <a:cs typeface="Arial" pitchFamily="34" charset="0"/>
                        </a:rPr>
                        <a:t>Judeu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Arial" pitchFamily="34" charset="0"/>
                          <a:cs typeface="Arial" pitchFamily="34" charset="0"/>
                        </a:rPr>
                        <a:t>Líder Político</a:t>
                      </a:r>
                      <a:endParaRPr lang="en-US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BR" sz="2000" b="1" dirty="0" smtClean="0">
                          <a:latin typeface="Arial" pitchFamily="34" charset="0"/>
                          <a:cs typeface="Arial" pitchFamily="34" charset="0"/>
                        </a:rPr>
                        <a:t>Líder Religioso</a:t>
                      </a:r>
                      <a:endParaRPr lang="en-US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hangingPunct="0"/>
                      <a:r>
                        <a:rPr lang="pt-BR" sz="2000" b="1" dirty="0" smtClean="0">
                          <a:latin typeface="Arial" pitchFamily="34" charset="0"/>
                          <a:cs typeface="Arial" pitchFamily="34" charset="0"/>
                        </a:rPr>
                        <a:t>(O papa do catolicismo romano?)</a:t>
                      </a:r>
                      <a:endParaRPr lang="en-US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indent="-742950" algn="ctr"/>
            <a:r>
              <a:rPr lang="pt-BR" sz="3600" b="1" dirty="0" smtClean="0"/>
              <a:t>* A Mulher {Israel} (12:1-2)</a:t>
            </a:r>
          </a:p>
        </p:txBody>
      </p:sp>
      <p:pic>
        <p:nvPicPr>
          <p:cNvPr id="7" name="Picture 6" descr="Untitled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628800"/>
            <a:ext cx="2848373" cy="48298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3848" y="1628800"/>
            <a:ext cx="5544616" cy="34163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 mulher "</a:t>
            </a:r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estava grávida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", esperando de dar a luz.  Penso que talvez tem um sentido duplo: passado e futuro.  A criança a ser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nascida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(passado) é o Messias que trará a época gloriosa para Israel (futuro).  Então fala do rei e do seu reino (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Miq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 5:2-3). 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70637"/>
            <a:ext cx="87129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As Sete Personagens</a:t>
            </a:r>
            <a:endParaRPr lang="pt-BR" sz="56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7504" y="1268760"/>
            <a:ext cx="1872208" cy="2164407"/>
            <a:chOff x="179512" y="1479471"/>
            <a:chExt cx="1872208" cy="2164407"/>
          </a:xfrm>
        </p:grpSpPr>
        <p:pic>
          <p:nvPicPr>
            <p:cNvPr id="11" name="Picture 10" descr="Untitled3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3568" y="1479471"/>
              <a:ext cx="852459" cy="144547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79512" y="2935992"/>
              <a:ext cx="18722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kern="50" dirty="0" smtClean="0">
                  <a:solidFill>
                    <a:srgbClr val="00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1.  A Mulher {Israel}</a:t>
              </a:r>
              <a:endParaRPr lang="pt-BR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835696" y="1454483"/>
            <a:ext cx="2736304" cy="1974517"/>
            <a:chOff x="3465592" y="1556792"/>
            <a:chExt cx="2736304" cy="1974517"/>
          </a:xfrm>
        </p:grpSpPr>
        <p:sp>
          <p:nvSpPr>
            <p:cNvPr id="13" name="TextBox 12"/>
            <p:cNvSpPr txBox="1"/>
            <p:nvPr/>
          </p:nvSpPr>
          <p:spPr>
            <a:xfrm>
              <a:off x="3465592" y="2823423"/>
              <a:ext cx="27363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kern="50" dirty="0" smtClean="0">
                  <a:solidFill>
                    <a:srgbClr val="00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2. O Dragão Vermelho {Satanás} </a:t>
              </a:r>
              <a:endParaRPr lang="pt-BR" sz="20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" name="Picture 19" descr="image010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5936" y="1556792"/>
              <a:ext cx="1542942" cy="12292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9" name="Group 28"/>
          <p:cNvGrpSpPr/>
          <p:nvPr/>
        </p:nvGrpSpPr>
        <p:grpSpPr>
          <a:xfrm>
            <a:off x="4499992" y="1634138"/>
            <a:ext cx="2160240" cy="1794862"/>
            <a:chOff x="391344" y="3645024"/>
            <a:chExt cx="2160240" cy="1794862"/>
          </a:xfrm>
        </p:grpSpPr>
        <p:sp>
          <p:nvSpPr>
            <p:cNvPr id="14" name="TextBox 13"/>
            <p:cNvSpPr txBox="1"/>
            <p:nvPr/>
          </p:nvSpPr>
          <p:spPr>
            <a:xfrm>
              <a:off x="391344" y="4732000"/>
              <a:ext cx="2160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kern="50" dirty="0" smtClean="0">
                  <a:solidFill>
                    <a:srgbClr val="00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3. O Filho da Mulher {Jesus} </a:t>
              </a:r>
              <a:endParaRPr lang="pt-BR" sz="20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" name="Picture 2" descr="http://static2.blastingnews.com/media/photogallery/2015/7/28/660x290/b_290x290/globo-veta-novela-sobre-jesus-cristo_448849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99592" y="3645024"/>
              <a:ext cx="1048112" cy="10481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</p:grpSp>
      <p:grpSp>
        <p:nvGrpSpPr>
          <p:cNvPr id="33" name="Group 32"/>
          <p:cNvGrpSpPr/>
          <p:nvPr/>
        </p:nvGrpSpPr>
        <p:grpSpPr>
          <a:xfrm>
            <a:off x="6012160" y="4328914"/>
            <a:ext cx="2520280" cy="1754480"/>
            <a:chOff x="6095216" y="4365104"/>
            <a:chExt cx="2520280" cy="1754480"/>
          </a:xfrm>
        </p:grpSpPr>
        <p:sp>
          <p:nvSpPr>
            <p:cNvPr id="18" name="TextBox 17"/>
            <p:cNvSpPr txBox="1"/>
            <p:nvPr/>
          </p:nvSpPr>
          <p:spPr>
            <a:xfrm>
              <a:off x="6095216" y="5411698"/>
              <a:ext cx="25202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kern="50" dirty="0" smtClean="0">
                  <a:solidFill>
                    <a:srgbClr val="00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7. A Besta da Terra  {Profeta Falso}</a:t>
              </a:r>
              <a:endParaRPr lang="pt-BR" sz="20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2" name="Picture 2" descr="http://everfaith.files.wordpress.com/2011/12/wolf-in-sheeps-clothing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88750" y="4365104"/>
              <a:ext cx="1655658" cy="10081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</p:grpSp>
      <p:grpSp>
        <p:nvGrpSpPr>
          <p:cNvPr id="31" name="Group 30"/>
          <p:cNvGrpSpPr/>
          <p:nvPr/>
        </p:nvGrpSpPr>
        <p:grpSpPr>
          <a:xfrm>
            <a:off x="467544" y="4195946"/>
            <a:ext cx="2736304" cy="1897350"/>
            <a:chOff x="5401424" y="3573016"/>
            <a:chExt cx="2736304" cy="1897350"/>
          </a:xfrm>
        </p:grpSpPr>
        <p:sp>
          <p:nvSpPr>
            <p:cNvPr id="16" name="TextBox 15"/>
            <p:cNvSpPr txBox="1"/>
            <p:nvPr/>
          </p:nvSpPr>
          <p:spPr>
            <a:xfrm>
              <a:off x="5401424" y="4762480"/>
              <a:ext cx="27363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kern="50" dirty="0" smtClean="0">
                  <a:solidFill>
                    <a:srgbClr val="00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5. O Remanescente de Israel </a:t>
              </a:r>
              <a:endParaRPr lang="pt-BR" sz="20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" name="Picture 23" descr="Picture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87595" y="3573016"/>
              <a:ext cx="1486443" cy="115212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32" name="Group 31"/>
          <p:cNvGrpSpPr/>
          <p:nvPr/>
        </p:nvGrpSpPr>
        <p:grpSpPr>
          <a:xfrm>
            <a:off x="3299480" y="4040882"/>
            <a:ext cx="2376264" cy="2037174"/>
            <a:chOff x="3131840" y="3717032"/>
            <a:chExt cx="2376264" cy="2037174"/>
          </a:xfrm>
        </p:grpSpPr>
        <p:sp>
          <p:nvSpPr>
            <p:cNvPr id="17" name="TextBox 16"/>
            <p:cNvSpPr txBox="1"/>
            <p:nvPr/>
          </p:nvSpPr>
          <p:spPr>
            <a:xfrm>
              <a:off x="3131840" y="5046320"/>
              <a:ext cx="23762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kern="50" dirty="0" smtClean="0">
                  <a:solidFill>
                    <a:srgbClr val="00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6. A Besta do Mar  {Anticristo}</a:t>
              </a:r>
              <a:endParaRPr lang="pt-BR" sz="20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5" name="Picture 24" descr="Untitle2d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63888" y="3717032"/>
              <a:ext cx="1486665" cy="13041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6588224" y="1412776"/>
            <a:ext cx="2304256" cy="1692062"/>
            <a:chOff x="5800328" y="3284984"/>
            <a:chExt cx="2304256" cy="1692062"/>
          </a:xfrm>
        </p:grpSpPr>
        <p:sp>
          <p:nvSpPr>
            <p:cNvPr id="15" name="TextBox 14"/>
            <p:cNvSpPr txBox="1"/>
            <p:nvPr/>
          </p:nvSpPr>
          <p:spPr>
            <a:xfrm>
              <a:off x="5800328" y="4576936"/>
              <a:ext cx="2304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kern="50" dirty="0" smtClean="0">
                  <a:solidFill>
                    <a:srgbClr val="00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4. O Anjo Miguel </a:t>
              </a:r>
              <a:endParaRPr lang="pt-BR" sz="20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6" name="Picture 25" descr="Untitled33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2200" y="3284984"/>
              <a:ext cx="1057423" cy="125747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vignette3.wikia.nocookie.net/tesfanon/images/2/2e/Scroll_opened.png/revision/latest?cb=201201161449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-252536" y="692696"/>
            <a:ext cx="9649072" cy="6331222"/>
          </a:xfrm>
          <a:prstGeom prst="rect">
            <a:avLst/>
          </a:prstGeom>
          <a:noFill/>
        </p:spPr>
      </p:pic>
      <p:sp>
        <p:nvSpPr>
          <p:cNvPr id="75" name="TextBox 74"/>
          <p:cNvSpPr txBox="1"/>
          <p:nvPr/>
        </p:nvSpPr>
        <p:spPr>
          <a:xfrm>
            <a:off x="2391728" y="623731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 Black" pitchFamily="34" charset="0"/>
              </a:rPr>
              <a:t>Apocalipse 6 - 18</a:t>
            </a:r>
            <a:endParaRPr lang="pt-BR" sz="2400" dirty="0">
              <a:latin typeface="Arial Black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37363" y="44624"/>
            <a:ext cx="6645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Livro com Sete Selos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103357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Estrutura do Livro de Sete Selos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74"/>
          <p:cNvGrpSpPr/>
          <p:nvPr/>
        </p:nvGrpSpPr>
        <p:grpSpPr>
          <a:xfrm>
            <a:off x="827584" y="4653136"/>
            <a:ext cx="7272808" cy="1458105"/>
            <a:chOff x="1547664" y="5010089"/>
            <a:chExt cx="7272808" cy="1458105"/>
          </a:xfrm>
        </p:grpSpPr>
        <p:sp>
          <p:nvSpPr>
            <p:cNvPr id="23" name="Left Brace 22"/>
            <p:cNvSpPr/>
            <p:nvPr/>
          </p:nvSpPr>
          <p:spPr>
            <a:xfrm rot="5400000">
              <a:off x="4932040" y="2204864"/>
              <a:ext cx="504056" cy="7272808"/>
            </a:xfrm>
            <a:prstGeom prst="leftBrac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75090" y="6067808"/>
              <a:ext cx="1080120" cy="3077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Arial" pitchFamily="34" charset="0"/>
                  <a:cs typeface="Arial" pitchFamily="34" charset="0"/>
                </a:rPr>
                <a:t>Parêntesis</a:t>
              </a:r>
              <a:endParaRPr lang="pt-BR" sz="1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3" name="Picture 42" descr="Taça-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9672" y="5987831"/>
              <a:ext cx="792088" cy="480363"/>
            </a:xfrm>
            <a:prstGeom prst="rect">
              <a:avLst/>
            </a:prstGeom>
          </p:spPr>
        </p:pic>
        <p:pic>
          <p:nvPicPr>
            <p:cNvPr id="44" name="Picture 43" descr="Taça-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3768" y="5987831"/>
              <a:ext cx="792088" cy="480363"/>
            </a:xfrm>
            <a:prstGeom prst="rect">
              <a:avLst/>
            </a:prstGeom>
          </p:spPr>
        </p:pic>
        <p:pic>
          <p:nvPicPr>
            <p:cNvPr id="45" name="Picture 44" descr="Taça-3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47864" y="5987831"/>
              <a:ext cx="792088" cy="480363"/>
            </a:xfrm>
            <a:prstGeom prst="rect">
              <a:avLst/>
            </a:prstGeom>
          </p:spPr>
        </p:pic>
        <p:pic>
          <p:nvPicPr>
            <p:cNvPr id="46" name="Picture 45" descr="Taça-4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39952" y="5984875"/>
              <a:ext cx="792088" cy="465032"/>
            </a:xfrm>
            <a:prstGeom prst="rect">
              <a:avLst/>
            </a:prstGeom>
          </p:spPr>
        </p:pic>
        <p:pic>
          <p:nvPicPr>
            <p:cNvPr id="47" name="Picture 46" descr="Taça-5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32040" y="5984875"/>
              <a:ext cx="792088" cy="465032"/>
            </a:xfrm>
            <a:prstGeom prst="rect">
              <a:avLst/>
            </a:prstGeom>
          </p:spPr>
        </p:pic>
        <p:pic>
          <p:nvPicPr>
            <p:cNvPr id="48" name="Picture 47" descr="Taça-6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96136" y="5987831"/>
              <a:ext cx="792088" cy="480363"/>
            </a:xfrm>
            <a:prstGeom prst="rect">
              <a:avLst/>
            </a:prstGeom>
          </p:spPr>
        </p:pic>
        <p:pic>
          <p:nvPicPr>
            <p:cNvPr id="49" name="Picture 48" descr="Taça-7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12360" y="5984875"/>
              <a:ext cx="792088" cy="465032"/>
            </a:xfrm>
            <a:prstGeom prst="rect">
              <a:avLst/>
            </a:prstGeom>
          </p:spPr>
        </p:pic>
        <p:cxnSp>
          <p:nvCxnSpPr>
            <p:cNvPr id="50" name="Straight Connector 49"/>
            <p:cNvCxnSpPr>
              <a:endCxn id="23" idx="1"/>
            </p:cNvCxnSpPr>
            <p:nvPr/>
          </p:nvCxnSpPr>
          <p:spPr>
            <a:xfrm flipH="1">
              <a:off x="5184068" y="5010089"/>
              <a:ext cx="2052228" cy="579151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59"/>
          <p:cNvGrpSpPr/>
          <p:nvPr/>
        </p:nvGrpSpPr>
        <p:grpSpPr>
          <a:xfrm>
            <a:off x="539552" y="3356992"/>
            <a:ext cx="6418708" cy="1512168"/>
            <a:chOff x="827584" y="3573016"/>
            <a:chExt cx="6418708" cy="1512168"/>
          </a:xfrm>
        </p:grpSpPr>
        <p:sp>
          <p:nvSpPr>
            <p:cNvPr id="22" name="Left Brace 21"/>
            <p:cNvSpPr/>
            <p:nvPr/>
          </p:nvSpPr>
          <p:spPr>
            <a:xfrm rot="5400000">
              <a:off x="3779913" y="908721"/>
              <a:ext cx="432046" cy="6336704"/>
            </a:xfrm>
            <a:prstGeom prst="leftBrac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5" name="Straight Connector 24"/>
            <p:cNvCxnSpPr>
              <a:endCxn id="22" idx="1"/>
            </p:cNvCxnSpPr>
            <p:nvPr/>
          </p:nvCxnSpPr>
          <p:spPr>
            <a:xfrm flipH="1">
              <a:off x="3995936" y="3573016"/>
              <a:ext cx="1296144" cy="288034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52"/>
            <p:cNvGrpSpPr/>
            <p:nvPr/>
          </p:nvGrpSpPr>
          <p:grpSpPr>
            <a:xfrm>
              <a:off x="971600" y="4221088"/>
              <a:ext cx="2664296" cy="655569"/>
              <a:chOff x="1547664" y="4221088"/>
              <a:chExt cx="2664296" cy="655569"/>
            </a:xfrm>
          </p:grpSpPr>
          <p:pic>
            <p:nvPicPr>
              <p:cNvPr id="34" name="Picture 33" descr="Trom-1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547664" y="4221088"/>
                <a:ext cx="869890" cy="655569"/>
              </a:xfrm>
              <a:prstGeom prst="rect">
                <a:avLst/>
              </a:prstGeom>
            </p:spPr>
          </p:pic>
          <p:pic>
            <p:nvPicPr>
              <p:cNvPr id="35" name="Picture 34" descr="Trom-2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195736" y="4221088"/>
                <a:ext cx="874092" cy="655569"/>
              </a:xfrm>
              <a:prstGeom prst="rect">
                <a:avLst/>
              </a:prstGeom>
            </p:spPr>
          </p:pic>
          <p:pic>
            <p:nvPicPr>
              <p:cNvPr id="36" name="Picture 35" descr="Trom-3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773318" y="4221088"/>
                <a:ext cx="869890" cy="655569"/>
              </a:xfrm>
              <a:prstGeom prst="rect">
                <a:avLst/>
              </a:prstGeom>
            </p:spPr>
          </p:pic>
          <p:pic>
            <p:nvPicPr>
              <p:cNvPr id="37" name="Picture 36" descr="Trom-4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3337868" y="4221088"/>
                <a:ext cx="874092" cy="655569"/>
              </a:xfrm>
              <a:prstGeom prst="rect">
                <a:avLst/>
              </a:prstGeom>
            </p:spPr>
          </p:pic>
        </p:grpSp>
        <p:grpSp>
          <p:nvGrpSpPr>
            <p:cNvPr id="5" name="Group 54"/>
            <p:cNvGrpSpPr/>
            <p:nvPr/>
          </p:nvGrpSpPr>
          <p:grpSpPr>
            <a:xfrm>
              <a:off x="4057948" y="4221088"/>
              <a:ext cx="1450156" cy="655569"/>
              <a:chOff x="3913932" y="4221088"/>
              <a:chExt cx="1450156" cy="655569"/>
            </a:xfrm>
          </p:grpSpPr>
          <p:pic>
            <p:nvPicPr>
              <p:cNvPr id="38" name="Picture 37" descr="Trom-5.png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3913932" y="4221088"/>
                <a:ext cx="874092" cy="651367"/>
              </a:xfrm>
              <a:prstGeom prst="rect">
                <a:avLst/>
              </a:prstGeom>
            </p:spPr>
          </p:pic>
          <p:pic>
            <p:nvPicPr>
              <p:cNvPr id="39" name="Picture 38" descr="Trom-6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494198" y="4221088"/>
                <a:ext cx="869890" cy="655569"/>
              </a:xfrm>
              <a:prstGeom prst="rect">
                <a:avLst/>
              </a:prstGeom>
            </p:spPr>
          </p:pic>
        </p:grpSp>
        <p:pic>
          <p:nvPicPr>
            <p:cNvPr id="40" name="Picture 39" descr="Trom-7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72200" y="4149080"/>
              <a:ext cx="874092" cy="655569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5436096" y="4437112"/>
              <a:ext cx="1080120" cy="3077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Arial" pitchFamily="34" charset="0"/>
                  <a:cs typeface="Arial" pitchFamily="34" charset="0"/>
                </a:rPr>
                <a:t>Parêntesis</a:t>
              </a:r>
              <a:endParaRPr lang="pt-BR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563888" y="4437112"/>
              <a:ext cx="576064" cy="3077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err="1" smtClean="0">
                  <a:latin typeface="Arial" pitchFamily="34" charset="0"/>
                  <a:cs typeface="Arial" pitchFamily="34" charset="0"/>
                </a:rPr>
                <a:t>Parê</a:t>
              </a:r>
              <a:endParaRPr lang="pt-BR" sz="14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Group 56"/>
            <p:cNvGrpSpPr/>
            <p:nvPr/>
          </p:nvGrpSpPr>
          <p:grpSpPr>
            <a:xfrm>
              <a:off x="4288160" y="4672186"/>
              <a:ext cx="2880320" cy="412998"/>
              <a:chOff x="4211960" y="4653136"/>
              <a:chExt cx="2880320" cy="412998"/>
            </a:xfrm>
          </p:grpSpPr>
          <p:sp>
            <p:nvSpPr>
              <p:cNvPr id="52" name="Right Bracket 51"/>
              <p:cNvSpPr/>
              <p:nvPr/>
            </p:nvSpPr>
            <p:spPr>
              <a:xfrm rot="5400000">
                <a:off x="5472100" y="3392996"/>
                <a:ext cx="360040" cy="2880320"/>
              </a:xfrm>
              <a:prstGeom prst="rightBracket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129014" y="4696802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smtClean="0">
                    <a:solidFill>
                      <a:srgbClr val="C00000"/>
                    </a:solidFill>
                  </a:rPr>
                  <a:t>Três Ais</a:t>
                </a:r>
                <a:endParaRPr lang="pt-BR" b="1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7" name="Group 61"/>
          <p:cNvGrpSpPr/>
          <p:nvPr/>
        </p:nvGrpSpPr>
        <p:grpSpPr>
          <a:xfrm>
            <a:off x="1763688" y="1586508"/>
            <a:ext cx="5824264" cy="895712"/>
            <a:chOff x="1403648" y="1700808"/>
            <a:chExt cx="5824264" cy="895712"/>
          </a:xfrm>
        </p:grpSpPr>
        <p:pic>
          <p:nvPicPr>
            <p:cNvPr id="63" name="Picture 62" descr="Scrolla.png"/>
            <p:cNvPicPr>
              <a:picLocks noChangeAspect="1"/>
            </p:cNvPicPr>
            <p:nvPr/>
          </p:nvPicPr>
          <p:blipFill>
            <a:blip r:embed="rId18" cstate="print">
              <a:clrChange>
                <a:clrFrom>
                  <a:srgbClr val="FFD800"/>
                </a:clrFrom>
                <a:clrTo>
                  <a:srgbClr val="FFD8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400000">
              <a:off x="2208836" y="895620"/>
              <a:ext cx="895712" cy="25060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3915544" y="1930550"/>
              <a:ext cx="3312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= Livro de Sete Selos</a:t>
              </a:r>
              <a:endParaRPr lang="pt-BR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64"/>
          <p:cNvGrpSpPr/>
          <p:nvPr/>
        </p:nvGrpSpPr>
        <p:grpSpPr>
          <a:xfrm>
            <a:off x="467544" y="2385018"/>
            <a:ext cx="5040560" cy="971974"/>
            <a:chOff x="467544" y="2564904"/>
            <a:chExt cx="5040560" cy="971974"/>
          </a:xfrm>
        </p:grpSpPr>
        <p:sp>
          <p:nvSpPr>
            <p:cNvPr id="66" name="Left Brace 65"/>
            <p:cNvSpPr/>
            <p:nvPr/>
          </p:nvSpPr>
          <p:spPr>
            <a:xfrm rot="5400000">
              <a:off x="2807804" y="296652"/>
              <a:ext cx="432048" cy="4968552"/>
            </a:xfrm>
            <a:prstGeom prst="leftBrac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779912" y="3121223"/>
              <a:ext cx="1080120" cy="3077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Arial" pitchFamily="34" charset="0"/>
                  <a:cs typeface="Arial" pitchFamily="34" charset="0"/>
                </a:rPr>
                <a:t>Parêntesis</a:t>
              </a:r>
              <a:endParaRPr lang="pt-BR" sz="1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8" name="Picture 67" descr="Seal-1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7544" y="2996952"/>
              <a:ext cx="618996" cy="524428"/>
            </a:xfrm>
            <a:prstGeom prst="rect">
              <a:avLst/>
            </a:prstGeom>
          </p:spPr>
        </p:pic>
        <p:pic>
          <p:nvPicPr>
            <p:cNvPr id="69" name="Picture 68" descr="Seal-2.pn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71600" y="2996952"/>
              <a:ext cx="618996" cy="528726"/>
            </a:xfrm>
            <a:prstGeom prst="rect">
              <a:avLst/>
            </a:prstGeom>
          </p:spPr>
        </p:pic>
        <p:pic>
          <p:nvPicPr>
            <p:cNvPr id="70" name="Picture 69" descr="Seal-3.pn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16668" y="2996952"/>
              <a:ext cx="623295" cy="528726"/>
            </a:xfrm>
            <a:prstGeom prst="rect">
              <a:avLst/>
            </a:prstGeom>
          </p:spPr>
        </p:pic>
        <p:pic>
          <p:nvPicPr>
            <p:cNvPr id="71" name="Picture 70" descr="Seal-4.pn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51720" y="2996952"/>
              <a:ext cx="623295" cy="528726"/>
            </a:xfrm>
            <a:prstGeom prst="rect">
              <a:avLst/>
            </a:prstGeom>
          </p:spPr>
        </p:pic>
        <p:pic>
          <p:nvPicPr>
            <p:cNvPr id="72" name="Picture 71" descr="Seal-5.png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555776" y="2996952"/>
              <a:ext cx="618996" cy="524428"/>
            </a:xfrm>
            <a:prstGeom prst="rect">
              <a:avLst/>
            </a:prstGeom>
          </p:spPr>
        </p:pic>
        <p:pic>
          <p:nvPicPr>
            <p:cNvPr id="73" name="Picture 72" descr="Seal-6.png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131840" y="2996952"/>
              <a:ext cx="618996" cy="528726"/>
            </a:xfrm>
            <a:prstGeom prst="rect">
              <a:avLst/>
            </a:prstGeom>
          </p:spPr>
        </p:pic>
        <p:pic>
          <p:nvPicPr>
            <p:cNvPr id="74" name="Picture 73" descr="Seal-7.png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59084" y="3012450"/>
              <a:ext cx="618996" cy="524428"/>
            </a:xfrm>
            <a:prstGeom prst="rect">
              <a:avLst/>
            </a:prstGeom>
          </p:spPr>
        </p:pic>
      </p:grpSp>
      <p:sp>
        <p:nvSpPr>
          <p:cNvPr id="51" name="TextBox 50"/>
          <p:cNvSpPr txBox="1"/>
          <p:nvPr/>
        </p:nvSpPr>
        <p:spPr>
          <a:xfrm>
            <a:off x="2235746" y="1791866"/>
            <a:ext cx="1547664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Cap. 6-16</a:t>
            </a:r>
            <a:endParaRPr lang="pt-BR" sz="2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5046340" y="2916560"/>
            <a:ext cx="1152128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Cap. 8:1</a:t>
            </a:r>
            <a:endParaRPr lang="pt-BR" sz="2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736526" y="2882652"/>
            <a:ext cx="2808312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Cap. 6</a:t>
            </a:r>
            <a:endParaRPr lang="pt-BR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3885828" y="2905894"/>
            <a:ext cx="864096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Cap. 7</a:t>
            </a:r>
            <a:endParaRPr lang="pt-BR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4072136" y="4155554"/>
            <a:ext cx="864096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Cap. 9</a:t>
            </a:r>
            <a:endParaRPr lang="pt-BR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796280" y="4149080"/>
            <a:ext cx="2335560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Cap. 8:1-12</a:t>
            </a:r>
            <a:endParaRPr lang="pt-BR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2915816" y="4634086"/>
            <a:ext cx="1187624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Cap. 8:13</a:t>
            </a:r>
            <a:endParaRPr lang="pt-BR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5012914" y="4158386"/>
            <a:ext cx="123432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Cap. 10:1 -11:14</a:t>
            </a:r>
            <a:endParaRPr lang="pt-BR" sz="2000" b="1" dirty="0"/>
          </a:p>
        </p:txBody>
      </p:sp>
      <p:sp>
        <p:nvSpPr>
          <p:cNvPr id="62" name="TextBox 61"/>
          <p:cNvSpPr txBox="1"/>
          <p:nvPr/>
        </p:nvSpPr>
        <p:spPr>
          <a:xfrm rot="16780621">
            <a:off x="5754192" y="4152837"/>
            <a:ext cx="1728192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Cap. 11:15-19</a:t>
            </a:r>
            <a:endParaRPr lang="pt-BR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130380" y="4005064"/>
            <a:ext cx="1656184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Cap. 12-13, 14, </a:t>
            </a:r>
          </a:p>
          <a:p>
            <a:pPr algn="ctr"/>
            <a:r>
              <a:rPr lang="pt-BR" sz="2000" b="1" dirty="0" smtClean="0"/>
              <a:t>15:1-16:1</a:t>
            </a:r>
            <a:endParaRPr lang="pt-BR" sz="2000" b="1" dirty="0"/>
          </a:p>
        </p:txBody>
      </p:sp>
      <p:sp>
        <p:nvSpPr>
          <p:cNvPr id="77" name="TextBox 76"/>
          <p:cNvSpPr txBox="1"/>
          <p:nvPr/>
        </p:nvSpPr>
        <p:spPr>
          <a:xfrm rot="19489145">
            <a:off x="5687706" y="5599102"/>
            <a:ext cx="1660831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Cap. 16:13-16</a:t>
            </a:r>
            <a:endParaRPr lang="pt-BR" sz="20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1115616" y="5661248"/>
            <a:ext cx="4521646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Cap. 16:2-12</a:t>
            </a:r>
            <a:endParaRPr lang="pt-BR" sz="20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7164288" y="5621178"/>
            <a:ext cx="1872208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Cap. 16:17-21</a:t>
            </a:r>
            <a:endParaRPr lang="pt-BR" sz="20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1962944" y="6311096"/>
            <a:ext cx="5184576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Cap. 17-18 – O JULGAMENTO FINAL</a:t>
            </a:r>
            <a:endParaRPr lang="pt-BR" sz="24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6840760" y="3324825"/>
            <a:ext cx="219573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kern="5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Quinto Intervalo</a:t>
            </a:r>
            <a:r>
              <a:rPr lang="pt-BR" kern="50" dirty="0" smtClean="0">
                <a:solidFill>
                  <a:srgbClr val="000000"/>
                </a:solidFill>
                <a:ea typeface="Times New Roman"/>
              </a:rPr>
              <a:t>: </a:t>
            </a:r>
          </a:p>
          <a:p>
            <a:pPr algn="ctr"/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O Fim da Tribulação</a:t>
            </a:r>
            <a:endParaRPr lang="pt-BR" b="1" dirty="0"/>
          </a:p>
        </p:txBody>
      </p:sp>
      <p:sp>
        <p:nvSpPr>
          <p:cNvPr id="80" name="Rounded Rectangle 79"/>
          <p:cNvSpPr/>
          <p:nvPr/>
        </p:nvSpPr>
        <p:spPr>
          <a:xfrm>
            <a:off x="7380312" y="4365104"/>
            <a:ext cx="1080120" cy="288032"/>
          </a:xfrm>
          <a:prstGeom prst="round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5" grpId="0" animBg="1"/>
      <p:bldP spid="77" grpId="0" animBg="1"/>
      <p:bldP spid="78" grpId="0" animBg="1"/>
      <p:bldP spid="79" grpId="0" animBg="1"/>
      <p:bldP spid="81" grpId="0" animBg="1"/>
      <p:bldP spid="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indent="-742950" algn="ctr"/>
            <a:r>
              <a:rPr lang="pt-BR" sz="3600" b="1" dirty="0" smtClean="0"/>
              <a:t>* O Dragão Vermelho {Satanás} (12:3-4)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544" y="1412776"/>
            <a:ext cx="8208912" cy="489364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Neste capítulo temos uma descrição da trindade satânica.  A Trindade de Satanás é visto em Apo. 16:13 - “</a:t>
            </a:r>
            <a:r>
              <a:rPr lang="pt-BR" sz="2400" b="1" u="sng" dirty="0" smtClean="0">
                <a:latin typeface="Arial" pitchFamily="34" charset="0"/>
                <a:cs typeface="Arial" pitchFamily="34" charset="0"/>
              </a:rPr>
              <a:t>E da boca do dragão, e da boca da besta, e da boca do falso profeta vi sair três espíritos imundos, semelhantes a rãs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.”</a:t>
            </a:r>
          </a:p>
          <a:p>
            <a:pPr algn="just" hangingPunct="0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 hangingPunct="0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 hangingPunct="0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441325" indent="-441325" algn="just" hangingPunct="0">
              <a:tabLst>
                <a:tab pos="2697163" algn="l"/>
              </a:tabLst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 hangingPunct="0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 hangingPunct="0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ctr"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Começamos com o "grande dragão vermelho" que é Satanás.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67544" y="3529816"/>
          <a:ext cx="820891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0488"/>
                <a:gridCol w="1848854"/>
                <a:gridCol w="391957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A Trindade de Satanás 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1) O Dragão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O </a:t>
                      </a:r>
                      <a:r>
                        <a:rPr lang="pt-BR" sz="1800" b="1" dirty="0" err="1" smtClean="0">
                          <a:latin typeface="Arial" pitchFamily="34" charset="0"/>
                          <a:cs typeface="Arial" pitchFamily="34" charset="0"/>
                        </a:rPr>
                        <a:t>Anti-Deus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O Pai da Mentira" (João 8:44)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2) A Besta do Mar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O </a:t>
                      </a:r>
                      <a:r>
                        <a:rPr lang="pt-BR" sz="1800" b="1" dirty="0" err="1" smtClean="0">
                          <a:latin typeface="Arial" pitchFamily="34" charset="0"/>
                          <a:cs typeface="Arial" pitchFamily="34" charset="0"/>
                        </a:rPr>
                        <a:t>Anti-Cristo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"O Filho da Perdição" (II Tess. 2:3)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3)</a:t>
                      </a:r>
                      <a:r>
                        <a:rPr lang="pt-BR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A Besta da Terra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O </a:t>
                      </a:r>
                      <a:r>
                        <a:rPr lang="pt-BR" sz="1800" b="1" dirty="0" err="1" smtClean="0">
                          <a:latin typeface="Arial" pitchFamily="34" charset="0"/>
                          <a:cs typeface="Arial" pitchFamily="34" charset="0"/>
                        </a:rPr>
                        <a:t>Anti-Espírito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"O Espírito do Erro" (I </a:t>
                      </a:r>
                      <a:r>
                        <a:rPr lang="pt-BR" sz="1800" b="1" dirty="0" err="1" smtClean="0">
                          <a:latin typeface="Arial" pitchFamily="34" charset="0"/>
                          <a:cs typeface="Arial" pitchFamily="34" charset="0"/>
                        </a:rPr>
                        <a:t>Joao</a:t>
                      </a:r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 4:6)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pPr algn="ctr"/>
            <a:r>
              <a:rPr lang="pt-BR" b="1" baseline="30000" dirty="0" smtClean="0"/>
              <a:t>3</a:t>
            </a:r>
            <a:r>
              <a:rPr lang="pt-BR" b="1" dirty="0" smtClean="0"/>
              <a:t>E viu-se outro sinal no céu; e eis que era um grande dragão vermelho, que tinha sete cabeças e dez chifres, e sobre as suas cabeças sete diademas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Os Sete Personagens (12-13)</a:t>
            </a:r>
          </a:p>
          <a:p>
            <a:pPr marL="742950" indent="-742950" algn="ctr"/>
            <a:r>
              <a:rPr lang="pt-BR" sz="3600" b="1" dirty="0" smtClean="0"/>
              <a:t>* O Dragão Vermelho {Satanás} (12:3-4)</a:t>
            </a:r>
          </a:p>
        </p:txBody>
      </p:sp>
      <p:pic>
        <p:nvPicPr>
          <p:cNvPr id="10" name="Picture 9" descr="Untitled3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4008" y="3515154"/>
            <a:ext cx="720080" cy="12210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7544" y="3284984"/>
            <a:ext cx="8208912" cy="267765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 hangingPunct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		O "grande dragão vermelho" é Satanás.  	    João expressamente identificou o diabo 	como o dragão em 12:9 e 20:2.  Ele está mencionado 12 vezes neste livro (12:3-4,7,9,13, 16-17; 13:2,4,11; 16:13; 20:2).  Ele tem a cor de vermelho, a cor do sangue, mostrando a sua natureza homicida, pois ele foi homicida desde o princípio (João 8:44).  </a:t>
            </a:r>
          </a:p>
        </p:txBody>
      </p:sp>
      <p:pic>
        <p:nvPicPr>
          <p:cNvPr id="14" name="Picture 13" descr="image010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12576" y="2132856"/>
            <a:ext cx="2905125" cy="2314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14529</TotalTime>
  <Words>6401</Words>
  <Application>Microsoft Office PowerPoint</Application>
  <PresentationFormat>On-screen Show (4:3)</PresentationFormat>
  <Paragraphs>665</Paragraphs>
  <Slides>71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Office Theme</vt:lpstr>
      <vt:lpstr>Slide 1</vt:lpstr>
      <vt:lpstr>O Esboço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Apocalipse</dc:title>
  <dc:creator>Owner</dc:creator>
  <cp:lastModifiedBy>Owner</cp:lastModifiedBy>
  <cp:revision>281</cp:revision>
  <dcterms:created xsi:type="dcterms:W3CDTF">2016-05-03T20:47:01Z</dcterms:created>
  <dcterms:modified xsi:type="dcterms:W3CDTF">2016-09-22T14:12:25Z</dcterms:modified>
</cp:coreProperties>
</file>